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12"/>
  </p:notesMasterIdLst>
  <p:sldIdLst>
    <p:sldId id="256" r:id="rId2"/>
    <p:sldId id="257" r:id="rId3"/>
    <p:sldId id="258" r:id="rId4"/>
    <p:sldId id="360" r:id="rId5"/>
    <p:sldId id="361" r:id="rId6"/>
    <p:sldId id="362" r:id="rId7"/>
    <p:sldId id="363" r:id="rId8"/>
    <p:sldId id="364"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4" r:id="rId102"/>
    <p:sldId id="353" r:id="rId103"/>
    <p:sldId id="355" r:id="rId104"/>
    <p:sldId id="356" r:id="rId105"/>
    <p:sldId id="358" r:id="rId106"/>
    <p:sldId id="357" r:id="rId107"/>
    <p:sldId id="359" r:id="rId108"/>
    <p:sldId id="351" r:id="rId109"/>
    <p:sldId id="366" r:id="rId110"/>
    <p:sldId id="352" r:id="rId111"/>
  </p:sldIdLst>
  <p:sldSz cx="9144000" cy="5143500" type="screen16x9"/>
  <p:notesSz cx="6858000" cy="9144000"/>
  <p:embeddedFontLst>
    <p:embeddedFont>
      <p:font typeface="Roboto" panose="020B0604020202020204" charset="0"/>
      <p:regular r:id="rId113"/>
      <p:bold r:id="rId114"/>
      <p:italic r:id="rId115"/>
      <p:boldItalic r:id="rId116"/>
    </p:embeddedFont>
    <p:embeddedFont>
      <p:font typeface="Raleway" panose="020B0604020202020204" charset="0"/>
      <p:regular r:id="rId117"/>
      <p:bold r:id="rId118"/>
      <p:italic r:id="rId119"/>
      <p:boldItalic r:id="rId120"/>
    </p:embeddedFont>
    <p:embeddedFont>
      <p:font typeface="Consolas" panose="020B0609020204030204" pitchFamily="49" charset="0"/>
      <p:regular r:id="rId121"/>
      <p:bold r:id="rId122"/>
      <p:italic r:id="rId123"/>
      <p:boldItalic r:id="rId124"/>
    </p:embeddedFont>
    <p:embeddedFont>
      <p:font typeface="Calibri" panose="020F0502020204030204" pitchFamily="3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UL PUR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6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1.fntdata"/><Relationship Id="rId118" Type="http://schemas.openxmlformats.org/officeDocument/2006/relationships/font" Target="fonts/font6.fntdata"/><Relationship Id="rId12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4.fntdata"/><Relationship Id="rId124" Type="http://schemas.openxmlformats.org/officeDocument/2006/relationships/font" Target="fonts/font12.fntdata"/><Relationship Id="rId12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2.fntdata"/><Relationship Id="rId119" Type="http://schemas.openxmlformats.org/officeDocument/2006/relationships/font" Target="fonts/font7.fntdata"/><Relationship Id="rId12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17T10:02:35.417" idx="1">
    <p:pos x="6000" y="0"/>
    <p:text>redo pro/cons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051496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7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4432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8" name="Shape 9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21511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3229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9497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4" name="Shape 9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853506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9" name="Shape 9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27077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520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0171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310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780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612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0340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16637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3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767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3300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2339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7" name="Shape 287"/>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Now let’s say we want to make a network that distinguishes between dogs and cats in a photo.</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To make things a little easier, we add a preprocessing step to all our photos that makes sure our images are 300x300 in size.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This introduces a complication. We’ll first vectorize our image like we vectorized MNIST, yielding a 90,000 dim vector.</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Then we’d need at least one hidden layer to do this operation!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Now in the last example we used a hidden layer of greater or equal size to the input.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This seems to increase the accuracy of the network. </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If we did something similar in this case we’d have to deal with 8 billion weights! That would mean lowerbound the operation would take 3-4 seconds on a modern laptop, and likely require more time. Even then, we’d still probably need more hidden layers to actually compute anything relevant.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Clearly this is extremely limiting</a:t>
            </a:r>
          </a:p>
        </p:txBody>
      </p:sp>
      <p:sp>
        <p:nvSpPr>
          <p:cNvPr id="288" name="Shape 288"/>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22</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7701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480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2324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750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328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03655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1396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6529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495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1655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618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4159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3440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274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248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76327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435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730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62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50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4253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86484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894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0245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6214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6923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53686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6477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9763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39445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9030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303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8584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6" name="Shape 5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038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42831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09621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7" name="Shape 6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2265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4" name="Shape 6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72341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50572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8" name="Shape 6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51523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5" name="Shape 6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23429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681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10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6078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32034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3" name="Shape 6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9750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909655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814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23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3278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467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1275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9" name="Shape 7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336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72277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25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5" name="Shape 7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48515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3" name="Shape 7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55730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1" name="Shape 7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270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09109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393049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5" name="Shape 7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42035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75244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942468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8" name="Shape 7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0398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64814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5" name="Shape 8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7886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10" name="Shape 8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949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0199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7509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28672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Shape 8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889455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50309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7218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98490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Shape 8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1" name="Shape 8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797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12632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6" name="Shape 9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50288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3" name="Shape 9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470364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1" name="Shape 9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305987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8" name="Shape 9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425868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33" name="Shape 9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4857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39" name="Shape 9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50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46" name="Shape 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1600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53" name="Shape 9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5820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60" name="Shape 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085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5497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533400" y="1276350"/>
            <a:ext cx="8153400" cy="6858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4000" b="1" i="0" u="none" strike="noStrike" cap="none">
                <a:solidFill>
                  <a:schemeClr val="lt1"/>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58" name="Shape 58"/>
          <p:cNvSpPr txBox="1">
            <a:spLocks noGrp="1"/>
          </p:cNvSpPr>
          <p:nvPr>
            <p:ph type="subTitle" idx="1"/>
          </p:nvPr>
        </p:nvSpPr>
        <p:spPr>
          <a:xfrm>
            <a:off x="533400" y="2038350"/>
            <a:ext cx="8153400" cy="68580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Two Conten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133348"/>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2" name="Shape 102"/>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
        <p:nvSpPr>
          <p:cNvPr id="105" name="Shape 105"/>
          <p:cNvSpPr txBox="1">
            <a:spLocks noGrp="1"/>
          </p:cNvSpPr>
          <p:nvPr>
            <p:ph type="body" idx="1"/>
          </p:nvPr>
        </p:nvSpPr>
        <p:spPr>
          <a:xfrm>
            <a:off x="457200" y="971550"/>
            <a:ext cx="26670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3238500" y="971550"/>
            <a:ext cx="26670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7"/>
        <p:cNvGrpSpPr/>
        <p:nvPr/>
      </p:nvGrpSpPr>
      <p:grpSpPr>
        <a:xfrm>
          <a:off x="0" y="0"/>
          <a:ext cx="0" cy="0"/>
          <a:chOff x="0" y="0"/>
          <a:chExt cx="0" cy="0"/>
        </a:xfrm>
      </p:grpSpPr>
      <p:sp>
        <p:nvSpPr>
          <p:cNvPr id="108" name="Shape 108"/>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819150"/>
            <a:ext cx="3008400" cy="871500"/>
          </a:xfrm>
          <a:prstGeom prst="rect">
            <a:avLst/>
          </a:prstGeom>
          <a:noFill/>
          <a:ln>
            <a:noFill/>
          </a:ln>
        </p:spPr>
        <p:txBody>
          <a:bodyPr lIns="91425" tIns="91425" rIns="91425" bIns="91425" anchor="b" anchorCtr="0"/>
          <a:lstStyle>
            <a:lvl1pPr lvl="0" algn="l" rtl="0">
              <a:spcBef>
                <a:spcPts val="0"/>
              </a:spcBef>
              <a:defRPr sz="2000" b="1">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 name="Shape 113"/>
          <p:cNvSpPr txBox="1">
            <a:spLocks noGrp="1"/>
          </p:cNvSpPr>
          <p:nvPr>
            <p:ph type="body" idx="1"/>
          </p:nvPr>
        </p:nvSpPr>
        <p:spPr>
          <a:xfrm>
            <a:off x="3575050" y="819150"/>
            <a:ext cx="5111700" cy="3775500"/>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a:endParaRPr/>
          </a:p>
        </p:txBody>
      </p:sp>
      <p:sp>
        <p:nvSpPr>
          <p:cNvPr id="114" name="Shape 114"/>
          <p:cNvSpPr txBox="1">
            <a:spLocks noGrp="1"/>
          </p:cNvSpPr>
          <p:nvPr>
            <p:ph type="body" idx="2"/>
          </p:nvPr>
        </p:nvSpPr>
        <p:spPr>
          <a:xfrm>
            <a:off x="457200" y="1733550"/>
            <a:ext cx="3008400" cy="2861100"/>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115" name="Shape 115"/>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792288" y="3600450"/>
            <a:ext cx="5486400" cy="425100"/>
          </a:xfrm>
          <a:prstGeom prst="rect">
            <a:avLst/>
          </a:prstGeom>
          <a:noFill/>
          <a:ln>
            <a:noFill/>
          </a:ln>
        </p:spPr>
        <p:txBody>
          <a:bodyPr lIns="91425" tIns="91425" rIns="91425" bIns="91425" anchor="b" anchorCtr="0"/>
          <a:lstStyle>
            <a:lvl1pPr lvl="0" algn="l" rtl="0">
              <a:spcBef>
                <a:spcPts val="0"/>
              </a:spcBef>
              <a:defRPr sz="2000" b="1">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0" name="Shape 120"/>
          <p:cNvSpPr>
            <a:spLocks noGrp="1"/>
          </p:cNvSpPr>
          <p:nvPr>
            <p:ph type="pic" idx="2"/>
          </p:nvPr>
        </p:nvSpPr>
        <p:spPr>
          <a:xfrm>
            <a:off x="1792288" y="895349"/>
            <a:ext cx="5486400" cy="2650200"/>
          </a:xfrm>
          <a:prstGeom prst="rect">
            <a:avLst/>
          </a:prstGeom>
          <a:noFill/>
          <a:ln>
            <a:noFill/>
          </a:ln>
        </p:spPr>
      </p:sp>
      <p:sp>
        <p:nvSpPr>
          <p:cNvPr id="121" name="Shape 121"/>
          <p:cNvSpPr txBox="1">
            <a:spLocks noGrp="1"/>
          </p:cNvSpPr>
          <p:nvPr>
            <p:ph type="body" idx="1"/>
          </p:nvPr>
        </p:nvSpPr>
        <p:spPr>
          <a:xfrm>
            <a:off x="1792288" y="4025503"/>
            <a:ext cx="5486400" cy="603600"/>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122" name="Shape 122"/>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133350"/>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7" name="Shape 127"/>
          <p:cNvSpPr txBox="1">
            <a:spLocks noGrp="1"/>
          </p:cNvSpPr>
          <p:nvPr>
            <p:ph type="body" idx="1"/>
          </p:nvPr>
        </p:nvSpPr>
        <p:spPr>
          <a:xfrm rot="5400000">
            <a:off x="2760450" y="-1331700"/>
            <a:ext cx="3623100" cy="8229600"/>
          </a:xfrm>
          <a:prstGeom prst="rect">
            <a:avLst/>
          </a:prstGeom>
          <a:noFill/>
          <a:ln>
            <a:noFill/>
          </a:ln>
        </p:spPr>
        <p:txBody>
          <a:bodyPr lIns="91425" tIns="91425" rIns="91425" bIns="91425" anchor="t" anchorCtr="0"/>
          <a:lstStyle>
            <a:lvl1pPr marL="342900" lvl="0" indent="-190500" algn="l" rtl="0">
              <a:spcBef>
                <a:spcPts val="480"/>
              </a:spcBef>
              <a:buClr>
                <a:schemeClr val="dk1"/>
              </a:buClr>
              <a:buFont typeface="Arial"/>
              <a:buChar char="•"/>
              <a:defRPr sz="2400">
                <a:solidFill>
                  <a:schemeClr val="dk1"/>
                </a:solidFill>
                <a:latin typeface="Calibri"/>
                <a:ea typeface="Calibri"/>
                <a:cs typeface="Calibri"/>
                <a:sym typeface="Calibri"/>
              </a:defRPr>
            </a:lvl1pPr>
            <a:lvl2pPr marL="742950" lvl="1" indent="-158750" algn="l" rtl="0">
              <a:spcBef>
                <a:spcPts val="400"/>
              </a:spcBef>
              <a:buClr>
                <a:schemeClr val="dk1"/>
              </a:buClr>
              <a:buFont typeface="Arial"/>
              <a:buChar char="–"/>
              <a:defRPr sz="2000">
                <a:solidFill>
                  <a:schemeClr val="dk1"/>
                </a:solidFill>
                <a:latin typeface="Calibri"/>
                <a:ea typeface="Calibri"/>
                <a:cs typeface="Calibri"/>
                <a:sym typeface="Calibri"/>
              </a:defRPr>
            </a:lvl2pPr>
            <a:lvl3pPr marL="1143000" lvl="2" indent="-114300" algn="l" rtl="0">
              <a:spcBef>
                <a:spcPts val="360"/>
              </a:spcBef>
              <a:buClr>
                <a:schemeClr val="dk1"/>
              </a:buClr>
              <a:buFont typeface="Arial"/>
              <a:buChar char="•"/>
              <a:defRPr sz="1800">
                <a:solidFill>
                  <a:schemeClr val="dk1"/>
                </a:solidFill>
                <a:latin typeface="Calibri"/>
                <a:ea typeface="Calibri"/>
                <a:cs typeface="Calibri"/>
                <a:sym typeface="Calibri"/>
              </a:defRPr>
            </a:lvl3pPr>
            <a:lvl4pPr marL="1600200" lvl="3" indent="-127000" algn="l" rtl="0">
              <a:spcBef>
                <a:spcPts val="320"/>
              </a:spcBef>
              <a:buClr>
                <a:schemeClr val="dk1"/>
              </a:buClr>
              <a:buFont typeface="Arial"/>
              <a:buChar char="–"/>
              <a:defRPr sz="1600">
                <a:solidFill>
                  <a:schemeClr val="dk1"/>
                </a:solidFill>
                <a:latin typeface="Calibri"/>
                <a:ea typeface="Calibri"/>
                <a:cs typeface="Calibri"/>
                <a:sym typeface="Calibri"/>
              </a:defRPr>
            </a:lvl4pPr>
            <a:lvl5pPr marL="2057400" lvl="4" indent="-127000" algn="l" rtl="0">
              <a:spcBef>
                <a:spcPts val="320"/>
              </a:spcBef>
              <a:buClr>
                <a:schemeClr val="dk1"/>
              </a:buClr>
              <a:buFont typeface="Arial"/>
              <a:buChar char="»"/>
              <a:defRPr sz="16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128" name="Shape 128"/>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rot="5400000">
            <a:off x="5884650" y="1792499"/>
            <a:ext cx="3546900" cy="20574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rot="5400000">
            <a:off x="1693650" y="-188700"/>
            <a:ext cx="3546900" cy="6019800"/>
          </a:xfrm>
          <a:prstGeom prst="rect">
            <a:avLst/>
          </a:prstGeom>
          <a:noFill/>
          <a:ln>
            <a:noFill/>
          </a:ln>
        </p:spPr>
        <p:txBody>
          <a:bodyPr lIns="91425" tIns="91425" rIns="91425" bIns="91425" anchor="t" anchorCtr="0"/>
          <a:lstStyle>
            <a:lvl1pPr marL="342900" lvl="0" indent="-190500" algn="l" rtl="0">
              <a:spcBef>
                <a:spcPts val="480"/>
              </a:spcBef>
              <a:buClr>
                <a:schemeClr val="dk1"/>
              </a:buClr>
              <a:buFont typeface="Arial"/>
              <a:buChar char="•"/>
              <a:defRPr sz="2400">
                <a:solidFill>
                  <a:schemeClr val="dk1"/>
                </a:solidFill>
                <a:latin typeface="Calibri"/>
                <a:ea typeface="Calibri"/>
                <a:cs typeface="Calibri"/>
                <a:sym typeface="Calibri"/>
              </a:defRPr>
            </a:lvl1pPr>
            <a:lvl2pPr marL="742950" lvl="1" indent="-158750" algn="l" rtl="0">
              <a:spcBef>
                <a:spcPts val="400"/>
              </a:spcBef>
              <a:buClr>
                <a:schemeClr val="dk1"/>
              </a:buClr>
              <a:buFont typeface="Arial"/>
              <a:buChar char="–"/>
              <a:defRPr sz="2000">
                <a:solidFill>
                  <a:schemeClr val="dk1"/>
                </a:solidFill>
                <a:latin typeface="Calibri"/>
                <a:ea typeface="Calibri"/>
                <a:cs typeface="Calibri"/>
                <a:sym typeface="Calibri"/>
              </a:defRPr>
            </a:lvl2pPr>
            <a:lvl3pPr marL="1143000" lvl="2" indent="-114300" algn="l" rtl="0">
              <a:spcBef>
                <a:spcPts val="360"/>
              </a:spcBef>
              <a:buClr>
                <a:schemeClr val="dk1"/>
              </a:buClr>
              <a:buFont typeface="Arial"/>
              <a:buChar char="•"/>
              <a:defRPr sz="1800">
                <a:solidFill>
                  <a:schemeClr val="dk1"/>
                </a:solidFill>
                <a:latin typeface="Calibri"/>
                <a:ea typeface="Calibri"/>
                <a:cs typeface="Calibri"/>
                <a:sym typeface="Calibri"/>
              </a:defRPr>
            </a:lvl3pPr>
            <a:lvl4pPr marL="1600200" lvl="3" indent="-127000" algn="l" rtl="0">
              <a:spcBef>
                <a:spcPts val="320"/>
              </a:spcBef>
              <a:buClr>
                <a:schemeClr val="dk1"/>
              </a:buClr>
              <a:buFont typeface="Arial"/>
              <a:buChar char="–"/>
              <a:defRPr sz="1600">
                <a:solidFill>
                  <a:schemeClr val="dk1"/>
                </a:solidFill>
                <a:latin typeface="Calibri"/>
                <a:ea typeface="Calibri"/>
                <a:cs typeface="Calibri"/>
                <a:sym typeface="Calibri"/>
              </a:defRPr>
            </a:lvl4pPr>
            <a:lvl5pPr marL="2057400" lvl="4" indent="-127000" algn="l" rtl="0">
              <a:spcBef>
                <a:spcPts val="320"/>
              </a:spcBef>
              <a:buClr>
                <a:schemeClr val="dk1"/>
              </a:buClr>
              <a:buFont typeface="Arial"/>
              <a:buChar char="»"/>
              <a:defRPr sz="16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134" name="Shape 134"/>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1">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628650" y="273843"/>
            <a:ext cx="7886700" cy="994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39" name="Shape 139"/>
          <p:cNvSpPr txBox="1">
            <a:spLocks noGrp="1"/>
          </p:cNvSpPr>
          <p:nvPr>
            <p:ph type="body" idx="1"/>
          </p:nvPr>
        </p:nvSpPr>
        <p:spPr>
          <a:xfrm>
            <a:off x="628650" y="1369218"/>
            <a:ext cx="7886700" cy="3263400"/>
          </a:xfrm>
          <a:prstGeom prst="rect">
            <a:avLst/>
          </a:prstGeom>
          <a:noFill/>
          <a:ln>
            <a:noFill/>
          </a:ln>
        </p:spPr>
        <p:txBody>
          <a:bodyPr lIns="91425" tIns="91425" rIns="91425" bIns="9142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dt" idx="10"/>
          </p:nvPr>
        </p:nvSpPr>
        <p:spPr>
          <a:xfrm>
            <a:off x="628650" y="4767262"/>
            <a:ext cx="2057400" cy="273900"/>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ftr" idx="11"/>
          </p:nvPr>
        </p:nvSpPr>
        <p:spPr>
          <a:xfrm>
            <a:off x="3028950" y="4767262"/>
            <a:ext cx="3086100" cy="273900"/>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457200" y="971550"/>
            <a:ext cx="8229600" cy="3623100"/>
          </a:xfrm>
          <a:prstGeom prst="rect">
            <a:avLst/>
          </a:prstGeom>
          <a:noFill/>
          <a:ln>
            <a:noFill/>
          </a:ln>
        </p:spPr>
        <p:txBody>
          <a:bodyPr lIns="91425" tIns="91425" rIns="91425" bIns="91425" anchor="t" anchorCtr="0"/>
          <a:lstStyle>
            <a:lvl1pPr marL="342900" lvl="0" indent="-190500" algn="l" rtl="0">
              <a:spcBef>
                <a:spcPts val="480"/>
              </a:spcBef>
              <a:buClr>
                <a:schemeClr val="dk1"/>
              </a:buClr>
              <a:buFont typeface="Arial"/>
              <a:buChar char="•"/>
              <a:defRPr sz="2400">
                <a:solidFill>
                  <a:schemeClr val="dk1"/>
                </a:solidFill>
                <a:latin typeface="Calibri"/>
                <a:ea typeface="Calibri"/>
                <a:cs typeface="Calibri"/>
                <a:sym typeface="Calibri"/>
              </a:defRPr>
            </a:lvl1pPr>
            <a:lvl2pPr marL="742950" lvl="1" indent="-158750" algn="l" rtl="0">
              <a:spcBef>
                <a:spcPts val="400"/>
              </a:spcBef>
              <a:buClr>
                <a:schemeClr val="dk1"/>
              </a:buClr>
              <a:buFont typeface="Arial"/>
              <a:buChar char="–"/>
              <a:defRPr sz="2000">
                <a:solidFill>
                  <a:schemeClr val="dk1"/>
                </a:solidFill>
                <a:latin typeface="Calibri"/>
                <a:ea typeface="Calibri"/>
                <a:cs typeface="Calibri"/>
                <a:sym typeface="Calibri"/>
              </a:defRPr>
            </a:lvl2pPr>
            <a:lvl3pPr marL="1143000" lvl="2" indent="-114300" algn="l" rtl="0">
              <a:spcBef>
                <a:spcPts val="360"/>
              </a:spcBef>
              <a:buClr>
                <a:schemeClr val="dk1"/>
              </a:buClr>
              <a:buFont typeface="Arial"/>
              <a:buChar char="•"/>
              <a:defRPr sz="1800">
                <a:solidFill>
                  <a:schemeClr val="dk1"/>
                </a:solidFill>
                <a:latin typeface="Calibri"/>
                <a:ea typeface="Calibri"/>
                <a:cs typeface="Calibri"/>
                <a:sym typeface="Calibri"/>
              </a:defRPr>
            </a:lvl3pPr>
            <a:lvl4pPr marL="1600200" lvl="3" indent="-127000" algn="l" rtl="0">
              <a:spcBef>
                <a:spcPts val="320"/>
              </a:spcBef>
              <a:buClr>
                <a:schemeClr val="dk1"/>
              </a:buClr>
              <a:buFont typeface="Arial"/>
              <a:buChar char="–"/>
              <a:defRPr sz="1600">
                <a:solidFill>
                  <a:schemeClr val="dk1"/>
                </a:solidFill>
                <a:latin typeface="Calibri"/>
                <a:ea typeface="Calibri"/>
                <a:cs typeface="Calibri"/>
                <a:sym typeface="Calibri"/>
              </a:defRPr>
            </a:lvl4pPr>
            <a:lvl5pPr marL="2057400" lvl="4" indent="-127000" algn="l" rtl="0">
              <a:spcBef>
                <a:spcPts val="320"/>
              </a:spcBef>
              <a:buClr>
                <a:schemeClr val="dk1"/>
              </a:buClr>
              <a:buFont typeface="Arial"/>
              <a:buChar char="»"/>
              <a:defRPr sz="16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61" name="Shape 61"/>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
        <p:nvSpPr>
          <p:cNvPr id="64" name="Shape 64"/>
          <p:cNvSpPr txBox="1">
            <a:spLocks noGrp="1"/>
          </p:cNvSpPr>
          <p:nvPr>
            <p:ph type="title"/>
          </p:nvPr>
        </p:nvSpPr>
        <p:spPr>
          <a:xfrm>
            <a:off x="457200" y="133348"/>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Title Only">
    <p:spTree>
      <p:nvGrpSpPr>
        <p:cNvPr id="1" name="Shape 65"/>
        <p:cNvGrpSpPr/>
        <p:nvPr/>
      </p:nvGrpSpPr>
      <p:grpSpPr>
        <a:xfrm>
          <a:off x="0" y="0"/>
          <a:ext cx="0" cy="0"/>
          <a:chOff x="0" y="0"/>
          <a:chExt cx="0" cy="0"/>
        </a:xfrm>
      </p:grpSpPr>
      <p:sp>
        <p:nvSpPr>
          <p:cNvPr id="66" name="Shape 66"/>
          <p:cNvSpPr/>
          <p:nvPr/>
        </p:nvSpPr>
        <p:spPr>
          <a:xfrm>
            <a:off x="0" y="0"/>
            <a:ext cx="3657600" cy="5143500"/>
          </a:xfrm>
          <a:prstGeom prst="rect">
            <a:avLst/>
          </a:prstGeom>
          <a:solidFill>
            <a:srgbClr val="0563B8"/>
          </a:solidFill>
          <a:ln>
            <a:noFill/>
          </a:ln>
        </p:spPr>
        <p:txBody>
          <a:bodyPr lIns="91425" tIns="45700" rIns="91425" bIns="45700" anchor="t"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7" name="Shape 67"/>
          <p:cNvSpPr txBox="1">
            <a:spLocks noGrp="1"/>
          </p:cNvSpPr>
          <p:nvPr>
            <p:ph type="title"/>
          </p:nvPr>
        </p:nvSpPr>
        <p:spPr>
          <a:xfrm>
            <a:off x="457200" y="348854"/>
            <a:ext cx="2971800" cy="1676400"/>
          </a:xfrm>
          <a:prstGeom prst="rect">
            <a:avLst/>
          </a:prstGeom>
          <a:noFill/>
          <a:ln>
            <a:noFill/>
          </a:ln>
        </p:spPr>
        <p:txBody>
          <a:bodyPr lIns="91425" tIns="91425" rIns="91425" bIns="91425" anchor="b" anchorCtr="0"/>
          <a:lstStyle>
            <a:lvl1pPr lvl="0" algn="l" rtl="0">
              <a:spcBef>
                <a:spcPts val="0"/>
              </a:spcBef>
              <a:defRPr sz="2800">
                <a:solidFill>
                  <a:schemeClr val="lt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457200" y="2038350"/>
            <a:ext cx="2971800" cy="381000"/>
          </a:xfrm>
          <a:prstGeom prst="rect">
            <a:avLst/>
          </a:prstGeom>
          <a:noFill/>
          <a:ln>
            <a:noFill/>
          </a:ln>
        </p:spPr>
        <p:txBody>
          <a:bodyPr lIns="91425" tIns="91425" rIns="91425" bIns="91425" anchor="t" anchorCtr="0"/>
          <a:lstStyle>
            <a:lvl1pPr marL="0" lvl="0" indent="0" rtl="0">
              <a:spcBef>
                <a:spcPts val="0"/>
              </a:spcBef>
              <a:buClr>
                <a:srgbClr val="D8D8D8"/>
              </a:buClr>
              <a:buFont typeface="Calibri"/>
              <a:buNone/>
              <a:defRPr sz="1400">
                <a:solidFill>
                  <a:srgbClr val="D8D8D8"/>
                </a:solidFill>
              </a:defRPr>
            </a:lvl1pPr>
            <a:lvl2pPr lvl="1" rtl="0">
              <a:spcBef>
                <a:spcPts val="0"/>
              </a:spcBef>
              <a:defRPr sz="2000">
                <a:solidFill>
                  <a:schemeClr val="dk1"/>
                </a:solidFill>
                <a:latin typeface="Calibri"/>
                <a:ea typeface="Calibri"/>
                <a:cs typeface="Calibri"/>
                <a:sym typeface="Calibri"/>
              </a:defRPr>
            </a:lvl2pPr>
            <a:lvl3pPr lvl="2" rtl="0">
              <a:spcBef>
                <a:spcPts val="0"/>
              </a:spcBef>
              <a:defRPr sz="1800">
                <a:solidFill>
                  <a:schemeClr val="dk1"/>
                </a:solidFill>
                <a:latin typeface="Calibri"/>
                <a:ea typeface="Calibri"/>
                <a:cs typeface="Calibri"/>
                <a:sym typeface="Calibri"/>
              </a:defRPr>
            </a:lvl3pPr>
            <a:lvl4pPr lvl="3" rtl="0">
              <a:spcBef>
                <a:spcPts val="0"/>
              </a:spcBef>
              <a:defRPr sz="1600">
                <a:solidFill>
                  <a:schemeClr val="dk1"/>
                </a:solidFill>
                <a:latin typeface="Calibri"/>
                <a:ea typeface="Calibri"/>
                <a:cs typeface="Calibri"/>
                <a:sym typeface="Calibri"/>
              </a:defRPr>
            </a:lvl4pPr>
            <a:lvl5pPr lvl="4" rtl="0">
              <a:spcBef>
                <a:spcPts val="0"/>
              </a:spcBef>
              <a:defRPr sz="1600">
                <a:solidFill>
                  <a:schemeClr val="dk1"/>
                </a:solidFill>
                <a:latin typeface="Calibri"/>
                <a:ea typeface="Calibri"/>
                <a:cs typeface="Calibri"/>
                <a:sym typeface="Calibri"/>
              </a:defRPr>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133350"/>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133348"/>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
        <p:nvSpPr>
          <p:cNvPr id="79" name="Shape 79"/>
          <p:cNvSpPr txBox="1">
            <a:spLocks noGrp="1"/>
          </p:cNvSpPr>
          <p:nvPr>
            <p:ph type="body" idx="1"/>
          </p:nvPr>
        </p:nvSpPr>
        <p:spPr>
          <a:xfrm>
            <a:off x="457200" y="971550"/>
            <a:ext cx="40386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2"/>
          </p:nvPr>
        </p:nvSpPr>
        <p:spPr>
          <a:xfrm>
            <a:off x="4648200" y="971550"/>
            <a:ext cx="4038600" cy="3657600"/>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Two Conten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133348"/>
            <a:ext cx="8229600" cy="609600"/>
          </a:xfrm>
          <a:prstGeom prst="rect">
            <a:avLst/>
          </a:prstGeom>
          <a:noFill/>
          <a:ln>
            <a:noFill/>
          </a:ln>
        </p:spPr>
        <p:txBody>
          <a:bodyPr lIns="91425" tIns="91425" rIns="91425" bIns="91425" anchor="ctr" anchorCtr="0"/>
          <a:lstStyle>
            <a:lvl1pPr lvl="0" rtl="0">
              <a:spcBef>
                <a:spcPts val="0"/>
              </a:spcBef>
              <a:defRPr>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3" name="Shape 83"/>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
        <p:nvSpPr>
          <p:cNvPr id="86" name="Shape 86"/>
          <p:cNvSpPr txBox="1">
            <a:spLocks noGrp="1"/>
          </p:cNvSpPr>
          <p:nvPr>
            <p:ph type="body" idx="1"/>
          </p:nvPr>
        </p:nvSpPr>
        <p:spPr>
          <a:xfrm>
            <a:off x="457200" y="971550"/>
            <a:ext cx="26670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
        <p:nvSpPr>
          <p:cNvPr id="87" name="Shape 87"/>
          <p:cNvSpPr txBox="1">
            <a:spLocks noGrp="1"/>
          </p:cNvSpPr>
          <p:nvPr>
            <p:ph type="body" idx="2"/>
          </p:nvPr>
        </p:nvSpPr>
        <p:spPr>
          <a:xfrm>
            <a:off x="3238500" y="971550"/>
            <a:ext cx="26670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
        <p:nvSpPr>
          <p:cNvPr id="88" name="Shape 88"/>
          <p:cNvSpPr txBox="1">
            <a:spLocks noGrp="1"/>
          </p:cNvSpPr>
          <p:nvPr>
            <p:ph type="body" idx="3"/>
          </p:nvPr>
        </p:nvSpPr>
        <p:spPr>
          <a:xfrm>
            <a:off x="6019800" y="971550"/>
            <a:ext cx="2667000" cy="3657600"/>
          </a:xfrm>
          <a:prstGeom prst="rect">
            <a:avLst/>
          </a:prstGeom>
          <a:noFill/>
          <a:ln>
            <a:noFill/>
          </a:ln>
        </p:spPr>
        <p:txBody>
          <a:bodyPr lIns="91425" tIns="91425" rIns="91425" bIns="91425" anchor="t" anchorCtr="0"/>
          <a:lstStyle>
            <a:lvl1pPr marL="0" lvl="0" indent="0" rtl="0">
              <a:spcBef>
                <a:spcPts val="0"/>
              </a:spcBef>
              <a:buFont typeface="Arial"/>
              <a:buNone/>
              <a:defRPr sz="1400"/>
            </a:lvl1pPr>
            <a:lvl2pPr lvl="1" rtl="0">
              <a:spcBef>
                <a:spcPts val="0"/>
              </a:spcBef>
              <a:defRPr sz="1200"/>
            </a:lvl2pPr>
            <a:lvl3pPr lvl="2" rtl="0">
              <a:spcBef>
                <a:spcPts val="0"/>
              </a:spcBef>
              <a:defRPr sz="1100"/>
            </a:lvl3pPr>
            <a:lvl4pPr lvl="3" rtl="0">
              <a:spcBef>
                <a:spcPts val="0"/>
              </a:spcBef>
              <a:defRPr sz="1100"/>
            </a:lvl4pPr>
            <a:lvl5pPr lvl="4" rtl="0">
              <a:spcBef>
                <a:spcPts val="0"/>
              </a:spcBef>
              <a:defRPr sz="1100"/>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533400" y="819150"/>
            <a:ext cx="8153400" cy="914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91" name="Shape 91"/>
          <p:cNvSpPr txBox="1">
            <a:spLocks noGrp="1"/>
          </p:cNvSpPr>
          <p:nvPr>
            <p:ph type="subTitle" idx="1"/>
          </p:nvPr>
        </p:nvSpPr>
        <p:spPr>
          <a:xfrm>
            <a:off x="533400" y="1657350"/>
            <a:ext cx="8153400" cy="60960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slidemodel2">
    <p:bg>
      <p:bgPr>
        <a:gradFill>
          <a:gsLst>
            <a:gs pos="0">
              <a:srgbClr val="1181AE"/>
            </a:gs>
            <a:gs pos="55000">
              <a:srgbClr val="1181AE"/>
            </a:gs>
            <a:gs pos="100000">
              <a:srgbClr val="095474"/>
            </a:gs>
          </a:gsLst>
          <a:path path="circle">
            <a:fillToRect l="100000" t="100000"/>
          </a:path>
          <a:tileRect r="-100000" b="-100000"/>
        </a:gra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414003" y="2152975"/>
            <a:ext cx="4449300" cy="533400"/>
          </a:xfrm>
          <a:prstGeom prst="rect">
            <a:avLst/>
          </a:prstGeom>
          <a:noFill/>
          <a:ln>
            <a:noFill/>
          </a:ln>
        </p:spPr>
        <p:txBody>
          <a:bodyPr lIns="91425" tIns="91425" rIns="91425" bIns="91425" anchor="ctr" anchorCtr="0"/>
          <a:lstStyle>
            <a:lvl1pPr lvl="0" algn="ctr" rtl="0">
              <a:spcBef>
                <a:spcPts val="0"/>
              </a:spcBef>
              <a:defRPr sz="2700" b="0">
                <a:solidFill>
                  <a:schemeClr val="l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722312" y="3305176"/>
            <a:ext cx="7772400" cy="1021500"/>
          </a:xfrm>
          <a:prstGeom prst="rect">
            <a:avLst/>
          </a:prstGeom>
          <a:noFill/>
          <a:ln>
            <a:noFill/>
          </a:ln>
        </p:spPr>
        <p:txBody>
          <a:bodyPr lIns="91425" tIns="91425" rIns="91425" bIns="91425" anchor="t" anchorCtr="0"/>
          <a:lstStyle>
            <a:lvl1pPr lvl="0" algn="l" rtl="0">
              <a:spcBef>
                <a:spcPts val="0"/>
              </a:spcBef>
              <a:defRPr sz="3200" b="1" cap="none">
                <a:solidFill>
                  <a:srgbClr val="150092"/>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6" name="Shape 96"/>
          <p:cNvSpPr txBox="1">
            <a:spLocks noGrp="1"/>
          </p:cNvSpPr>
          <p:nvPr>
            <p:ph type="body" idx="1"/>
          </p:nvPr>
        </p:nvSpPr>
        <p:spPr>
          <a:xfrm>
            <a:off x="722312" y="2180034"/>
            <a:ext cx="7772400" cy="1125000"/>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sz="2000">
                <a:solidFill>
                  <a:srgbClr val="888888"/>
                </a:solidFill>
              </a:defRPr>
            </a:lvl1pPr>
            <a:lvl2pPr marL="457200" lvl="1" indent="0" rtl="0">
              <a:spcBef>
                <a:spcPts val="0"/>
              </a:spcBef>
              <a:buClr>
                <a:srgbClr val="888888"/>
              </a:buClr>
              <a:buFont typeface="Calibri"/>
              <a:buNone/>
              <a:defRPr sz="1800">
                <a:solidFill>
                  <a:srgbClr val="888888"/>
                </a:solidFill>
              </a:defRPr>
            </a:lvl2pPr>
            <a:lvl3pPr marL="914400" lvl="2" indent="0" rtl="0">
              <a:spcBef>
                <a:spcPts val="0"/>
              </a:spcBef>
              <a:buClr>
                <a:srgbClr val="888888"/>
              </a:buClr>
              <a:buFont typeface="Calibri"/>
              <a:buNone/>
              <a:defRPr sz="1600">
                <a:solidFill>
                  <a:srgbClr val="888888"/>
                </a:solidFill>
              </a:defRPr>
            </a:lvl3pPr>
            <a:lvl4pPr marL="1371600" lvl="3" indent="0" rtl="0">
              <a:spcBef>
                <a:spcPts val="0"/>
              </a:spcBef>
              <a:buClr>
                <a:srgbClr val="888888"/>
              </a:buClr>
              <a:buFont typeface="Calibri"/>
              <a:buNone/>
              <a:defRPr sz="1400">
                <a:solidFill>
                  <a:srgbClr val="888888"/>
                </a:solidFill>
              </a:defRPr>
            </a:lvl4pPr>
            <a:lvl5pPr marL="1828800" lvl="4" indent="0" rtl="0">
              <a:spcBef>
                <a:spcPts val="0"/>
              </a:spcBef>
              <a:buClr>
                <a:srgbClr val="888888"/>
              </a:buClr>
              <a:buFont typeface="Calibri"/>
              <a:buNone/>
              <a:defRPr sz="1400">
                <a:solidFill>
                  <a:srgbClr val="888888"/>
                </a:solidFill>
              </a:defRPr>
            </a:lvl5pPr>
            <a:lvl6pPr marL="2286000" lvl="5" indent="0" rtl="0">
              <a:spcBef>
                <a:spcPts val="0"/>
              </a:spcBef>
              <a:buClr>
                <a:srgbClr val="888888"/>
              </a:buClr>
              <a:buFont typeface="Calibri"/>
              <a:buNone/>
              <a:defRPr sz="1400">
                <a:solidFill>
                  <a:srgbClr val="888888"/>
                </a:solidFill>
              </a:defRPr>
            </a:lvl6pPr>
            <a:lvl7pPr marL="2743200" lvl="6" indent="0" rtl="0">
              <a:spcBef>
                <a:spcPts val="0"/>
              </a:spcBef>
              <a:buClr>
                <a:srgbClr val="888888"/>
              </a:buClr>
              <a:buFont typeface="Calibri"/>
              <a:buNone/>
              <a:defRPr sz="1400">
                <a:solidFill>
                  <a:srgbClr val="888888"/>
                </a:solidFill>
              </a:defRPr>
            </a:lvl7pPr>
            <a:lvl8pPr marL="3200400" lvl="7" indent="0" rtl="0">
              <a:spcBef>
                <a:spcPts val="0"/>
              </a:spcBef>
              <a:buClr>
                <a:srgbClr val="888888"/>
              </a:buClr>
              <a:buFont typeface="Calibri"/>
              <a:buNone/>
              <a:defRPr sz="1400">
                <a:solidFill>
                  <a:srgbClr val="888888"/>
                </a:solidFill>
              </a:defRPr>
            </a:lvl8pPr>
            <a:lvl9pPr marL="3657600" lvl="8" indent="0" rtl="0">
              <a:spcBef>
                <a:spcPts val="0"/>
              </a:spcBef>
              <a:buClr>
                <a:srgbClr val="888888"/>
              </a:buClr>
              <a:buFont typeface="Calibri"/>
              <a:buNone/>
              <a:defRPr sz="1400">
                <a:solidFill>
                  <a:srgbClr val="888888"/>
                </a:solidFill>
              </a:defRPr>
            </a:lvl9pPr>
          </a:lstStyle>
          <a:p>
            <a:endParaRPr/>
          </a:p>
        </p:txBody>
      </p:sp>
      <p:sp>
        <p:nvSpPr>
          <p:cNvPr id="97" name="Shape 97"/>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133350"/>
            <a:ext cx="8229600" cy="609600"/>
          </a:xfrm>
          <a:prstGeom prst="rect">
            <a:avLst/>
          </a:prstGeom>
          <a:noFill/>
          <a:ln>
            <a:noFill/>
          </a:ln>
        </p:spPr>
        <p:txBody>
          <a:bodyPr lIns="91425" tIns="91425" rIns="91425" bIns="91425" anchor="ctr" anchorCtr="0"/>
          <a:lstStyle>
            <a:lvl1pPr marL="0" marR="0" lvl="0" indent="0" algn="l" rtl="0">
              <a:spcBef>
                <a:spcPts val="0"/>
              </a:spcBef>
              <a:buClr>
                <a:srgbClr val="150092"/>
              </a:buClr>
              <a:buFont typeface="Arial"/>
              <a:buNone/>
              <a:defRPr sz="2800" b="1" i="0" u="none" strike="noStrike" cap="none">
                <a:solidFill>
                  <a:srgbClr val="150092"/>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52" name="Shape 52"/>
          <p:cNvSpPr txBox="1">
            <a:spLocks noGrp="1"/>
          </p:cNvSpPr>
          <p:nvPr>
            <p:ph type="body" idx="1"/>
          </p:nvPr>
        </p:nvSpPr>
        <p:spPr>
          <a:xfrm>
            <a:off x="457200" y="971550"/>
            <a:ext cx="8229600" cy="36231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5.xml"/><Relationship Id="rId4" Type="http://schemas.openxmlformats.org/officeDocument/2006/relationships/hyperlink" Target="https://tensorflow.github.io/serving/serving_basic"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hyperlink" Target="linkedin.com/in/raul-puri-3a0b43a0" TargetMode="External"/><Relationship Id="rId2" Type="http://schemas.openxmlformats.org/officeDocument/2006/relationships/hyperlink" Target="ml.berkeley.ed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youtube.com/v/IOHayh06LJ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youtube.com/v/IOHayh06LJ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685800" y="1657350"/>
            <a:ext cx="7809300" cy="1066800"/>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Arial"/>
              <a:buNone/>
            </a:pPr>
            <a:r>
              <a:rPr lang="en" sz="4800">
                <a:latin typeface="Raleway"/>
                <a:ea typeface="Raleway"/>
                <a:cs typeface="Raleway"/>
                <a:sym typeface="Raleway"/>
              </a:rPr>
              <a:t>Introduction to TensorFlow</a:t>
            </a:r>
          </a:p>
        </p:txBody>
      </p:sp>
      <p:pic>
        <p:nvPicPr>
          <p:cNvPr id="148" name="Shape 148"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a:spcBef>
                <a:spcPts val="0"/>
              </a:spcBef>
              <a:buNone/>
            </a:pPr>
            <a:r>
              <a:rPr lang="en"/>
              <a:t>Neural Network Review</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457200" y="125025"/>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Model Export Walkthrough</a:t>
            </a:r>
          </a:p>
        </p:txBody>
      </p:sp>
      <p:pic>
        <p:nvPicPr>
          <p:cNvPr id="970" name="Shape 97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971" name="Shape 971"/>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000000"/>
              </a:buClr>
              <a:buFont typeface="Calibri"/>
              <a:buChar char="●"/>
            </a:pPr>
            <a:r>
              <a:rPr lang="en" sz="1800" u="sng">
                <a:solidFill>
                  <a:schemeClr val="hlink"/>
                </a:solidFill>
                <a:latin typeface="Calibri"/>
                <a:ea typeface="Calibri"/>
                <a:cs typeface="Calibri"/>
                <a:sym typeface="Calibri"/>
                <a:hlinkClick r:id="rId4"/>
              </a:rPr>
              <a:t>TF Original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dirty="0" smtClean="0"/>
              <a:t>Scalable Model </a:t>
            </a:r>
            <a:r>
              <a:rPr lang="en" dirty="0"/>
              <a:t>T</a:t>
            </a:r>
            <a:r>
              <a:rPr lang="en" dirty="0" smtClean="0"/>
              <a:t>raining</a:t>
            </a:r>
            <a:endParaRPr lang="en" dirty="0"/>
          </a:p>
        </p:txBody>
      </p:sp>
    </p:spTree>
    <p:extLst>
      <p:ext uri="{BB962C8B-B14F-4D97-AF65-F5344CB8AC3E}">
        <p14:creationId xmlns:p14="http://schemas.microsoft.com/office/powerpoint/2010/main" val="2517801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Model Parallelism:</a:t>
            </a:r>
          </a:p>
          <a:p>
            <a:pPr lvl="1"/>
            <a:r>
              <a:rPr lang="en-US" dirty="0" smtClean="0"/>
              <a:t>Create large model and distribute computation over multiple GPUs</a:t>
            </a:r>
          </a:p>
          <a:p>
            <a:r>
              <a:rPr lang="en-US" dirty="0" smtClean="0"/>
              <a:t>Data Parallelism:</a:t>
            </a:r>
          </a:p>
          <a:p>
            <a:pPr lvl="1"/>
            <a:r>
              <a:rPr lang="en-US" dirty="0" smtClean="0"/>
              <a:t>Create several instances of the same model and train them in parallel data batches</a:t>
            </a:r>
          </a:p>
        </p:txBody>
      </p:sp>
      <p:sp>
        <p:nvSpPr>
          <p:cNvPr id="969" name="Shape 96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dirty="0" smtClean="0">
                <a:solidFill>
                  <a:srgbClr val="06448F"/>
                </a:solidFill>
                <a:latin typeface="Raleway"/>
                <a:ea typeface="Raleway"/>
                <a:cs typeface="Raleway"/>
                <a:sym typeface="Raleway"/>
              </a:rPr>
              <a:t>Model vs. Data Parallelism</a:t>
            </a:r>
            <a:endParaRPr lang="en" dirty="0">
              <a:solidFill>
                <a:srgbClr val="06448F"/>
              </a:solidFill>
              <a:latin typeface="Raleway"/>
              <a:ea typeface="Raleway"/>
              <a:cs typeface="Raleway"/>
              <a:sym typeface="Raleway"/>
            </a:endParaRPr>
          </a:p>
        </p:txBody>
      </p:sp>
      <p:pic>
        <p:nvPicPr>
          <p:cNvPr id="970" name="Shape 97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extLst>
      <p:ext uri="{BB962C8B-B14F-4D97-AF65-F5344CB8AC3E}">
        <p14:creationId xmlns:p14="http://schemas.microsoft.com/office/powerpoint/2010/main" val="12930215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Model Parallelism:</a:t>
            </a:r>
          </a:p>
          <a:p>
            <a:pPr lvl="1"/>
            <a:r>
              <a:rPr lang="en-US" dirty="0" smtClean="0"/>
              <a:t>Create large model and distribute computation over multiple GPUs</a:t>
            </a:r>
          </a:p>
          <a:p>
            <a:r>
              <a:rPr lang="en-US" dirty="0" smtClean="0">
                <a:solidFill>
                  <a:srgbClr val="FF0000"/>
                </a:solidFill>
              </a:rPr>
              <a:t>Data Parallelism</a:t>
            </a:r>
            <a:r>
              <a:rPr lang="en-US" dirty="0" smtClean="0"/>
              <a:t>:</a:t>
            </a:r>
          </a:p>
          <a:p>
            <a:pPr lvl="1"/>
            <a:r>
              <a:rPr lang="en-US" dirty="0" smtClean="0"/>
              <a:t>Create several instances of the same model and train them in parallel data batches</a:t>
            </a:r>
          </a:p>
        </p:txBody>
      </p:sp>
      <p:sp>
        <p:nvSpPr>
          <p:cNvPr id="969" name="Shape 969"/>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dirty="0" smtClean="0">
                <a:solidFill>
                  <a:srgbClr val="06448F"/>
                </a:solidFill>
                <a:latin typeface="Raleway"/>
                <a:ea typeface="Raleway"/>
                <a:cs typeface="Raleway"/>
                <a:sym typeface="Raleway"/>
              </a:rPr>
              <a:t>Model vs. Data Parallelism</a:t>
            </a:r>
            <a:endParaRPr lang="en" dirty="0">
              <a:solidFill>
                <a:srgbClr val="06448F"/>
              </a:solidFill>
              <a:latin typeface="Raleway"/>
              <a:ea typeface="Raleway"/>
              <a:cs typeface="Raleway"/>
              <a:sym typeface="Raleway"/>
            </a:endParaRPr>
          </a:p>
        </p:txBody>
      </p:sp>
      <p:pic>
        <p:nvPicPr>
          <p:cNvPr id="970" name="Shape 97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extLst>
      <p:ext uri="{BB962C8B-B14F-4D97-AF65-F5344CB8AC3E}">
        <p14:creationId xmlns:p14="http://schemas.microsoft.com/office/powerpoint/2010/main" val="3181180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Data Parallelism</a:t>
            </a:r>
            <a:endParaRPr lang="en-US" dirty="0"/>
          </a:p>
        </p:txBody>
      </p:sp>
      <p:pic>
        <p:nvPicPr>
          <p:cNvPr id="1026" name="Picture 2" descr="A diagram of async and sync tensorflow sett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51" y="1234932"/>
            <a:ext cx="3330297" cy="3096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867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Benefits of Data Parallelism</a:t>
            </a:r>
            <a:endParaRPr lang="en-US" dirty="0"/>
          </a:p>
        </p:txBody>
      </p:sp>
      <p:pic>
        <p:nvPicPr>
          <p:cNvPr id="3074" name="Picture 2" descr="Image result for synchronous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37" y="1116012"/>
            <a:ext cx="7327926" cy="333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619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smtClean="0"/>
              <a:t>Benefits of Data Parallelism</a:t>
            </a:r>
            <a:endParaRPr lang="en-US" dirty="0"/>
          </a:p>
        </p:txBody>
      </p:sp>
      <p:pic>
        <p:nvPicPr>
          <p:cNvPr id="2050" name="Picture 2" descr="Image result for asynchronous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762" y="971550"/>
            <a:ext cx="4582475" cy="359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981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smtClean="0"/>
              <a:t>Multi-GPU walkthrough</a:t>
            </a:r>
            <a:endParaRPr lang="en-US" dirty="0"/>
          </a:p>
        </p:txBody>
      </p:sp>
    </p:spTree>
    <p:extLst>
      <p:ext uri="{BB962C8B-B14F-4D97-AF65-F5344CB8AC3E}">
        <p14:creationId xmlns:p14="http://schemas.microsoft.com/office/powerpoint/2010/main" val="3449463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Shape 976"/>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Conclusion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Machine Learning at Berkeley (ML@B)</a:t>
            </a:r>
          </a:p>
          <a:p>
            <a:pPr lvl="1"/>
            <a:r>
              <a:rPr lang="en-US" dirty="0" smtClean="0">
                <a:hlinkClick r:id="rId2" action="ppaction://hlinkfile"/>
              </a:rPr>
              <a:t>ml.berkeley.edu</a:t>
            </a:r>
            <a:endParaRPr lang="en-US" dirty="0"/>
          </a:p>
          <a:p>
            <a:r>
              <a:rPr lang="en-US" sz="2200" dirty="0" smtClean="0">
                <a:hlinkClick r:id="rId3" action="ppaction://hlinkfile"/>
              </a:rPr>
              <a:t>LinkedIn</a:t>
            </a:r>
            <a:endParaRPr lang="en-US" sz="2200" dirty="0" smtClean="0"/>
          </a:p>
          <a:p>
            <a:r>
              <a:rPr lang="en-US" sz="2200" dirty="0" smtClean="0"/>
              <a:t>raulpuric@berkeley.edu</a:t>
            </a:r>
            <a:endParaRPr lang="en-US" sz="2200" dirty="0"/>
          </a:p>
          <a:p>
            <a:pPr lvl="1"/>
            <a:endParaRPr lang="en-US" dirty="0"/>
          </a:p>
        </p:txBody>
      </p:sp>
      <p:sp>
        <p:nvSpPr>
          <p:cNvPr id="3" name="Title 2"/>
          <p:cNvSpPr>
            <a:spLocks noGrp="1"/>
          </p:cNvSpPr>
          <p:nvPr>
            <p:ph type="title"/>
          </p:nvPr>
        </p:nvSpPr>
        <p:spPr/>
        <p:txBody>
          <a:bodyPr/>
          <a:lstStyle/>
          <a:p>
            <a:r>
              <a:rPr lang="en-US" dirty="0" smtClean="0"/>
              <a:t>About me</a:t>
            </a:r>
            <a:endParaRPr lang="en-US" dirty="0"/>
          </a:p>
        </p:txBody>
      </p:sp>
    </p:spTree>
    <p:extLst>
      <p:ext uri="{BB962C8B-B14F-4D97-AF65-F5344CB8AC3E}">
        <p14:creationId xmlns:p14="http://schemas.microsoft.com/office/powerpoint/2010/main" val="349297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NN Review - Defining NNs</a:t>
            </a:r>
          </a:p>
        </p:txBody>
      </p:sp>
      <p:sp>
        <p:nvSpPr>
          <p:cNvPr id="189" name="Shape 189"/>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pPr>
            <a:r>
              <a:rPr lang="en" sz="1800">
                <a:solidFill>
                  <a:srgbClr val="595959"/>
                </a:solidFill>
                <a:latin typeface="Arial"/>
                <a:ea typeface="Arial"/>
                <a:cs typeface="Arial"/>
                <a:sym typeface="Arial"/>
              </a:rPr>
              <a:t>NNs are simplified models of neural processing in the brain</a:t>
            </a:r>
          </a:p>
          <a:p>
            <a:pPr marL="0" lvl="0" indent="0">
              <a:spcBef>
                <a:spcPts val="0"/>
              </a:spcBef>
              <a:buNone/>
            </a:pPr>
            <a:endParaRPr/>
          </a:p>
        </p:txBody>
      </p:sp>
      <p:pic>
        <p:nvPicPr>
          <p:cNvPr id="190" name="Shape 190"/>
          <p:cNvPicPr preferRelativeResize="0"/>
          <p:nvPr/>
        </p:nvPicPr>
        <p:blipFill>
          <a:blip r:embed="rId3">
            <a:alphaModFix/>
          </a:blip>
          <a:stretch>
            <a:fillRect/>
          </a:stretch>
        </p:blipFill>
        <p:spPr>
          <a:xfrm>
            <a:off x="2180235" y="1732951"/>
            <a:ext cx="4783525" cy="3131872"/>
          </a:xfrm>
          <a:prstGeom prst="rect">
            <a:avLst/>
          </a:prstGeom>
          <a:noFill/>
          <a:ln>
            <a:noFill/>
          </a:ln>
        </p:spPr>
      </p:pic>
      <p:pic>
        <p:nvPicPr>
          <p:cNvPr id="191" name="Shape 191"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Shape 981"/>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Q&amp;A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buFont typeface="Arial"/>
            </a:pPr>
            <a:r>
              <a:rPr lang="en" sz="1800" dirty="0">
                <a:solidFill>
                  <a:srgbClr val="595959"/>
                </a:solidFill>
                <a:latin typeface="Arial"/>
                <a:ea typeface="Arial"/>
                <a:cs typeface="Arial"/>
                <a:sym typeface="Arial"/>
              </a:rPr>
              <a:t>NNs are simplified models of neural processing in the brain</a:t>
            </a:r>
          </a:p>
          <a:p>
            <a:pPr marL="457200" lvl="0" indent="-342900" rtl="0">
              <a:lnSpc>
                <a:spcPct val="115000"/>
              </a:lnSpc>
              <a:spcBef>
                <a:spcPts val="0"/>
              </a:spcBef>
              <a:spcAft>
                <a:spcPts val="1600"/>
              </a:spcAft>
              <a:buClr>
                <a:srgbClr val="595959"/>
              </a:buClr>
              <a:buSzPct val="100000"/>
              <a:buFont typeface="Arial"/>
            </a:pPr>
            <a:r>
              <a:rPr lang="en" sz="1800" dirty="0">
                <a:solidFill>
                  <a:srgbClr val="595959"/>
                </a:solidFill>
                <a:latin typeface="Arial"/>
                <a:ea typeface="Arial"/>
                <a:cs typeface="Arial"/>
                <a:sym typeface="Arial"/>
              </a:rPr>
              <a:t>Neural Networks are a black box function</a:t>
            </a:r>
          </a:p>
          <a:p>
            <a:pPr marL="457200" lvl="0" indent="-342900" rtl="0">
              <a:lnSpc>
                <a:spcPct val="115000"/>
              </a:lnSpc>
              <a:spcBef>
                <a:spcPts val="0"/>
              </a:spcBef>
              <a:spcAft>
                <a:spcPts val="1600"/>
              </a:spcAft>
              <a:buClr>
                <a:srgbClr val="595959"/>
              </a:buClr>
              <a:buSzPct val="100000"/>
              <a:buFont typeface="Arial"/>
            </a:pPr>
            <a:endParaRPr sz="1800" dirty="0">
              <a:solidFill>
                <a:srgbClr val="595959"/>
              </a:solidFill>
              <a:latin typeface="Arial"/>
              <a:ea typeface="Arial"/>
              <a:cs typeface="Arial"/>
              <a:sym typeface="Arial"/>
            </a:endParaRPr>
          </a:p>
          <a:p>
            <a:pPr marL="457200" lvl="0" indent="-342900" rtl="0">
              <a:lnSpc>
                <a:spcPct val="115000"/>
              </a:lnSpc>
              <a:spcBef>
                <a:spcPts val="0"/>
              </a:spcBef>
              <a:spcAft>
                <a:spcPts val="1600"/>
              </a:spcAft>
              <a:buClr>
                <a:srgbClr val="595959"/>
              </a:buClr>
              <a:buSzPct val="100000"/>
              <a:buFont typeface="Arial"/>
            </a:pPr>
            <a:r>
              <a:rPr lang="en" sz="1800" dirty="0">
                <a:solidFill>
                  <a:srgbClr val="595959"/>
                </a:solidFill>
                <a:latin typeface="Arial"/>
                <a:ea typeface="Arial"/>
                <a:cs typeface="Arial"/>
                <a:sym typeface="Arial"/>
              </a:rPr>
              <a:t>Neural Nets defined by three parameters:</a:t>
            </a:r>
          </a:p>
        </p:txBody>
      </p:sp>
      <p:sp>
        <p:nvSpPr>
          <p:cNvPr id="197" name="Shape 197"/>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NN Review - Defining NNs</a:t>
            </a:r>
          </a:p>
        </p:txBody>
      </p:sp>
      <p:pic>
        <p:nvPicPr>
          <p:cNvPr id="198" name="Shape 198"/>
          <p:cNvPicPr preferRelativeResize="0"/>
          <p:nvPr/>
        </p:nvPicPr>
        <p:blipFill>
          <a:blip r:embed="rId3">
            <a:alphaModFix/>
          </a:blip>
          <a:stretch>
            <a:fillRect/>
          </a:stretch>
        </p:blipFill>
        <p:spPr>
          <a:xfrm>
            <a:off x="3969137" y="2210468"/>
            <a:ext cx="1205725" cy="283700"/>
          </a:xfrm>
          <a:prstGeom prst="rect">
            <a:avLst/>
          </a:prstGeom>
          <a:noFill/>
          <a:ln>
            <a:noFill/>
          </a:ln>
        </p:spPr>
      </p:pic>
      <p:pic>
        <p:nvPicPr>
          <p:cNvPr id="199" name="Shape 199"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NNs are simplified models of neural processing in the brain</a:t>
            </a:r>
          </a:p>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Neural Networks are a black box function</a:t>
            </a:r>
          </a:p>
          <a:p>
            <a:pPr marL="457200" lvl="0" indent="-342900" rtl="0">
              <a:lnSpc>
                <a:spcPct val="115000"/>
              </a:lnSpc>
              <a:spcBef>
                <a:spcPts val="0"/>
              </a:spcBef>
              <a:spcAft>
                <a:spcPts val="1600"/>
              </a:spcAft>
              <a:buClr>
                <a:srgbClr val="595959"/>
              </a:buClr>
              <a:buSzPct val="100000"/>
              <a:buFont typeface="Arial"/>
            </a:pPr>
            <a:endParaRPr sz="1800">
              <a:solidFill>
                <a:srgbClr val="595959"/>
              </a:solidFill>
              <a:latin typeface="Arial"/>
              <a:ea typeface="Arial"/>
              <a:cs typeface="Arial"/>
              <a:sym typeface="Arial"/>
            </a:endParaRPr>
          </a:p>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Neural Nets defined by three parameters:</a:t>
            </a:r>
          </a:p>
          <a:p>
            <a:pPr marL="914400" lvl="1" indent="-228600" rtl="0">
              <a:lnSpc>
                <a:spcPct val="115000"/>
              </a:lnSpc>
              <a:spcBef>
                <a:spcPts val="0"/>
              </a:spcBef>
              <a:spcAft>
                <a:spcPts val="1600"/>
              </a:spcAft>
              <a:buClr>
                <a:srgbClr val="595959"/>
              </a:buClr>
            </a:pPr>
            <a:r>
              <a:rPr lang="en" sz="1400">
                <a:solidFill>
                  <a:srgbClr val="595959"/>
                </a:solidFill>
                <a:latin typeface="Arial"/>
                <a:ea typeface="Arial"/>
                <a:cs typeface="Arial"/>
                <a:sym typeface="Arial"/>
              </a:rPr>
              <a:t>The network structure</a:t>
            </a:r>
          </a:p>
          <a:p>
            <a:pPr marL="457200" lvl="0" indent="0" rtl="0">
              <a:lnSpc>
                <a:spcPct val="115000"/>
              </a:lnSpc>
              <a:spcBef>
                <a:spcPts val="0"/>
              </a:spcBef>
              <a:spcAft>
                <a:spcPts val="1600"/>
              </a:spcAft>
              <a:buNone/>
            </a:pPr>
            <a:endParaRPr sz="1800">
              <a:solidFill>
                <a:srgbClr val="595959"/>
              </a:solidFill>
              <a:latin typeface="Arial"/>
              <a:ea typeface="Arial"/>
              <a:cs typeface="Arial"/>
              <a:sym typeface="Arial"/>
            </a:endParaRPr>
          </a:p>
        </p:txBody>
      </p:sp>
      <p:sp>
        <p:nvSpPr>
          <p:cNvPr id="205" name="Shape 20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NN Review - Defining NNs</a:t>
            </a:r>
          </a:p>
        </p:txBody>
      </p:sp>
      <p:pic>
        <p:nvPicPr>
          <p:cNvPr id="206" name="Shape 206"/>
          <p:cNvPicPr preferRelativeResize="0"/>
          <p:nvPr/>
        </p:nvPicPr>
        <p:blipFill>
          <a:blip r:embed="rId3">
            <a:alphaModFix/>
          </a:blip>
          <a:stretch>
            <a:fillRect/>
          </a:stretch>
        </p:blipFill>
        <p:spPr>
          <a:xfrm>
            <a:off x="3969137" y="2082223"/>
            <a:ext cx="1205725" cy="283700"/>
          </a:xfrm>
          <a:prstGeom prst="rect">
            <a:avLst/>
          </a:prstGeom>
          <a:noFill/>
          <a:ln>
            <a:noFill/>
          </a:ln>
        </p:spPr>
      </p:pic>
      <p:pic>
        <p:nvPicPr>
          <p:cNvPr id="207" name="Shape 207"/>
          <p:cNvPicPr preferRelativeResize="0"/>
          <p:nvPr/>
        </p:nvPicPr>
        <p:blipFill>
          <a:blip r:embed="rId4">
            <a:alphaModFix/>
          </a:blip>
          <a:stretch>
            <a:fillRect/>
          </a:stretch>
        </p:blipFill>
        <p:spPr>
          <a:xfrm>
            <a:off x="4540512" y="2452675"/>
            <a:ext cx="2806125" cy="2563974"/>
          </a:xfrm>
          <a:prstGeom prst="rect">
            <a:avLst/>
          </a:prstGeom>
          <a:noFill/>
          <a:ln>
            <a:noFill/>
          </a:ln>
        </p:spPr>
      </p:pic>
      <p:pic>
        <p:nvPicPr>
          <p:cNvPr id="208" name="Shape 208"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buFont typeface="Arial"/>
            </a:pPr>
            <a:r>
              <a:rPr lang="en" sz="1800" dirty="0">
                <a:solidFill>
                  <a:srgbClr val="595959"/>
                </a:solidFill>
                <a:latin typeface="Arial"/>
                <a:ea typeface="Arial"/>
                <a:cs typeface="Arial"/>
                <a:sym typeface="Arial"/>
              </a:rPr>
              <a:t>NNs are simplified models of neural processing in the brain</a:t>
            </a:r>
          </a:p>
          <a:p>
            <a:pPr marL="457200" lvl="0" indent="-342900" rtl="0">
              <a:lnSpc>
                <a:spcPct val="115000"/>
              </a:lnSpc>
              <a:spcBef>
                <a:spcPts val="0"/>
              </a:spcBef>
              <a:spcAft>
                <a:spcPts val="1600"/>
              </a:spcAft>
              <a:buClr>
                <a:srgbClr val="595959"/>
              </a:buClr>
              <a:buSzPct val="100000"/>
              <a:buFont typeface="Arial"/>
            </a:pPr>
            <a:r>
              <a:rPr lang="en" sz="1800" dirty="0">
                <a:solidFill>
                  <a:srgbClr val="595959"/>
                </a:solidFill>
                <a:latin typeface="Arial"/>
                <a:ea typeface="Arial"/>
                <a:cs typeface="Arial"/>
                <a:sym typeface="Arial"/>
              </a:rPr>
              <a:t>Neural Networks are a black box function</a:t>
            </a:r>
          </a:p>
          <a:p>
            <a:pPr marL="457200" lvl="0" indent="-342900" rtl="0">
              <a:lnSpc>
                <a:spcPct val="115000"/>
              </a:lnSpc>
              <a:spcBef>
                <a:spcPts val="0"/>
              </a:spcBef>
              <a:spcAft>
                <a:spcPts val="1600"/>
              </a:spcAft>
              <a:buClr>
                <a:srgbClr val="595959"/>
              </a:buClr>
              <a:buSzPct val="100000"/>
              <a:buFont typeface="Arial"/>
            </a:pPr>
            <a:endParaRPr sz="1800" dirty="0">
              <a:solidFill>
                <a:srgbClr val="595959"/>
              </a:solidFill>
              <a:latin typeface="Arial"/>
              <a:ea typeface="Arial"/>
              <a:cs typeface="Arial"/>
              <a:sym typeface="Arial"/>
            </a:endParaRPr>
          </a:p>
          <a:p>
            <a:pPr marL="457200" lvl="0" indent="-342900" rtl="0">
              <a:lnSpc>
                <a:spcPct val="115000"/>
              </a:lnSpc>
              <a:spcBef>
                <a:spcPts val="0"/>
              </a:spcBef>
              <a:spcAft>
                <a:spcPts val="1600"/>
              </a:spcAft>
              <a:buClr>
                <a:srgbClr val="595959"/>
              </a:buClr>
              <a:buSzPct val="100000"/>
              <a:buFont typeface="Arial"/>
            </a:pPr>
            <a:r>
              <a:rPr lang="en" sz="1800" dirty="0" smtClean="0">
                <a:solidFill>
                  <a:srgbClr val="595959"/>
                </a:solidFill>
                <a:latin typeface="Arial"/>
                <a:ea typeface="Arial"/>
                <a:cs typeface="Arial"/>
                <a:sym typeface="Arial"/>
              </a:rPr>
              <a:t>NNs </a:t>
            </a:r>
            <a:r>
              <a:rPr lang="en" sz="1800" dirty="0">
                <a:solidFill>
                  <a:srgbClr val="595959"/>
                </a:solidFill>
                <a:latin typeface="Arial"/>
                <a:ea typeface="Arial"/>
                <a:cs typeface="Arial"/>
                <a:sym typeface="Arial"/>
              </a:rPr>
              <a:t>defined by </a:t>
            </a:r>
            <a:r>
              <a:rPr lang="en" sz="1800" dirty="0" smtClean="0">
                <a:solidFill>
                  <a:srgbClr val="595959"/>
                </a:solidFill>
                <a:latin typeface="Arial"/>
                <a:ea typeface="Arial"/>
                <a:cs typeface="Arial"/>
                <a:sym typeface="Arial"/>
              </a:rPr>
              <a:t>3 params:</a:t>
            </a:r>
            <a:endParaRPr lang="en" sz="1800" dirty="0">
              <a:solidFill>
                <a:srgbClr val="595959"/>
              </a:solidFill>
              <a:latin typeface="Arial"/>
              <a:ea typeface="Arial"/>
              <a:cs typeface="Arial"/>
              <a:sym typeface="Arial"/>
            </a:endParaRPr>
          </a:p>
          <a:p>
            <a:pPr marL="914400" lvl="1" indent="-228600" rtl="0">
              <a:lnSpc>
                <a:spcPct val="115000"/>
              </a:lnSpc>
              <a:spcBef>
                <a:spcPts val="0"/>
              </a:spcBef>
              <a:spcAft>
                <a:spcPts val="1600"/>
              </a:spcAft>
              <a:buClr>
                <a:srgbClr val="595959"/>
              </a:buClr>
            </a:pPr>
            <a:r>
              <a:rPr lang="en" sz="1400" dirty="0">
                <a:solidFill>
                  <a:srgbClr val="595959"/>
                </a:solidFill>
                <a:latin typeface="Arial"/>
                <a:ea typeface="Arial"/>
                <a:cs typeface="Arial"/>
                <a:sym typeface="Arial"/>
              </a:rPr>
              <a:t>The network structure</a:t>
            </a:r>
          </a:p>
          <a:p>
            <a:pPr marL="914400" lvl="1" indent="-317500" rtl="0">
              <a:lnSpc>
                <a:spcPct val="115000"/>
              </a:lnSpc>
              <a:spcBef>
                <a:spcPts val="0"/>
              </a:spcBef>
              <a:spcAft>
                <a:spcPts val="1600"/>
              </a:spcAft>
              <a:buClr>
                <a:srgbClr val="595959"/>
              </a:buClr>
              <a:buSzPct val="100000"/>
              <a:buFont typeface="Arial"/>
            </a:pPr>
            <a:r>
              <a:rPr lang="en" sz="1400" dirty="0">
                <a:solidFill>
                  <a:srgbClr val="595959"/>
                </a:solidFill>
                <a:latin typeface="Arial"/>
                <a:ea typeface="Arial"/>
                <a:cs typeface="Arial"/>
                <a:sym typeface="Arial"/>
              </a:rPr>
              <a:t>Connection weights</a:t>
            </a:r>
          </a:p>
          <a:p>
            <a:pPr marL="457200" lvl="0" indent="0" rtl="0">
              <a:lnSpc>
                <a:spcPct val="115000"/>
              </a:lnSpc>
              <a:spcBef>
                <a:spcPts val="0"/>
              </a:spcBef>
              <a:spcAft>
                <a:spcPts val="1600"/>
              </a:spcAft>
              <a:buNone/>
            </a:pPr>
            <a:endParaRPr sz="1800" dirty="0">
              <a:solidFill>
                <a:srgbClr val="595959"/>
              </a:solidFill>
              <a:latin typeface="Arial"/>
              <a:ea typeface="Arial"/>
              <a:cs typeface="Arial"/>
              <a:sym typeface="Arial"/>
            </a:endParaRPr>
          </a:p>
        </p:txBody>
      </p:sp>
      <p:sp>
        <p:nvSpPr>
          <p:cNvPr id="214" name="Shape 21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NN Review - Defining NNs</a:t>
            </a:r>
          </a:p>
        </p:txBody>
      </p:sp>
      <p:pic>
        <p:nvPicPr>
          <p:cNvPr id="215" name="Shape 215"/>
          <p:cNvPicPr preferRelativeResize="0"/>
          <p:nvPr/>
        </p:nvPicPr>
        <p:blipFill>
          <a:blip r:embed="rId3">
            <a:alphaModFix/>
          </a:blip>
          <a:stretch>
            <a:fillRect/>
          </a:stretch>
        </p:blipFill>
        <p:spPr>
          <a:xfrm>
            <a:off x="3969137" y="2079122"/>
            <a:ext cx="1205725" cy="283700"/>
          </a:xfrm>
          <a:prstGeom prst="rect">
            <a:avLst/>
          </a:prstGeom>
          <a:noFill/>
          <a:ln>
            <a:noFill/>
          </a:ln>
        </p:spPr>
      </p:pic>
      <p:pic>
        <p:nvPicPr>
          <p:cNvPr id="216" name="Shape 216"/>
          <p:cNvPicPr preferRelativeResize="0"/>
          <p:nvPr/>
        </p:nvPicPr>
        <p:blipFill>
          <a:blip r:embed="rId4">
            <a:alphaModFix/>
          </a:blip>
          <a:stretch>
            <a:fillRect/>
          </a:stretch>
        </p:blipFill>
        <p:spPr>
          <a:xfrm>
            <a:off x="4280376" y="2449574"/>
            <a:ext cx="4248222" cy="2576299"/>
          </a:xfrm>
          <a:prstGeom prst="rect">
            <a:avLst/>
          </a:prstGeom>
          <a:noFill/>
          <a:ln>
            <a:noFill/>
          </a:ln>
        </p:spPr>
      </p:pic>
      <p:pic>
        <p:nvPicPr>
          <p:cNvPr id="217" name="Shape 217"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NNs are simplified models of neural processing in the brain</a:t>
            </a:r>
          </a:p>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Neural Networks are a black box function</a:t>
            </a:r>
          </a:p>
          <a:p>
            <a:pPr marL="457200" lvl="0" indent="-342900" rtl="0">
              <a:lnSpc>
                <a:spcPct val="115000"/>
              </a:lnSpc>
              <a:spcBef>
                <a:spcPts val="0"/>
              </a:spcBef>
              <a:spcAft>
                <a:spcPts val="1600"/>
              </a:spcAft>
              <a:buClr>
                <a:srgbClr val="595959"/>
              </a:buClr>
              <a:buSzPct val="100000"/>
              <a:buFont typeface="Arial"/>
            </a:pPr>
            <a:endParaRPr sz="1800">
              <a:solidFill>
                <a:srgbClr val="595959"/>
              </a:solidFill>
              <a:latin typeface="Arial"/>
              <a:ea typeface="Arial"/>
              <a:cs typeface="Arial"/>
              <a:sym typeface="Arial"/>
            </a:endParaRPr>
          </a:p>
          <a:p>
            <a:pPr marL="457200" lvl="0" indent="-342900" rtl="0">
              <a:lnSpc>
                <a:spcPct val="115000"/>
              </a:lnSpc>
              <a:spcBef>
                <a:spcPts val="0"/>
              </a:spcBef>
              <a:spcAft>
                <a:spcPts val="1600"/>
              </a:spcAft>
              <a:buClr>
                <a:srgbClr val="595959"/>
              </a:buClr>
              <a:buSzPct val="100000"/>
              <a:buFont typeface="Arial"/>
            </a:pPr>
            <a:r>
              <a:rPr lang="en" sz="1800">
                <a:solidFill>
                  <a:srgbClr val="595959"/>
                </a:solidFill>
                <a:latin typeface="Arial"/>
                <a:ea typeface="Arial"/>
                <a:cs typeface="Arial"/>
                <a:sym typeface="Arial"/>
              </a:rPr>
              <a:t>Neural Nets defined by three parameters:</a:t>
            </a:r>
          </a:p>
          <a:p>
            <a:pPr marL="914400" lvl="1" indent="-228600" rtl="0">
              <a:lnSpc>
                <a:spcPct val="115000"/>
              </a:lnSpc>
              <a:spcBef>
                <a:spcPts val="0"/>
              </a:spcBef>
              <a:spcAft>
                <a:spcPts val="1600"/>
              </a:spcAft>
              <a:buClr>
                <a:srgbClr val="595959"/>
              </a:buClr>
            </a:pPr>
            <a:r>
              <a:rPr lang="en" sz="1400">
                <a:solidFill>
                  <a:srgbClr val="595959"/>
                </a:solidFill>
                <a:latin typeface="Arial"/>
                <a:ea typeface="Arial"/>
                <a:cs typeface="Arial"/>
                <a:sym typeface="Arial"/>
              </a:rPr>
              <a:t>The network structure</a:t>
            </a:r>
          </a:p>
          <a:p>
            <a:pPr marL="914400" lvl="1" indent="-317500" rtl="0">
              <a:lnSpc>
                <a:spcPct val="115000"/>
              </a:lnSpc>
              <a:spcBef>
                <a:spcPts val="0"/>
              </a:spcBef>
              <a:spcAft>
                <a:spcPts val="1600"/>
              </a:spcAft>
              <a:buClr>
                <a:srgbClr val="595959"/>
              </a:buClr>
              <a:buSzPct val="100000"/>
              <a:buFont typeface="Arial"/>
            </a:pPr>
            <a:r>
              <a:rPr lang="en" sz="1400">
                <a:solidFill>
                  <a:srgbClr val="595959"/>
                </a:solidFill>
                <a:latin typeface="Arial"/>
                <a:ea typeface="Arial"/>
                <a:cs typeface="Arial"/>
                <a:sym typeface="Arial"/>
              </a:rPr>
              <a:t>Connection weights</a:t>
            </a:r>
          </a:p>
          <a:p>
            <a:pPr marL="914400" lvl="1" indent="-317500" rtl="0">
              <a:lnSpc>
                <a:spcPct val="115000"/>
              </a:lnSpc>
              <a:spcBef>
                <a:spcPts val="0"/>
              </a:spcBef>
              <a:spcAft>
                <a:spcPts val="1600"/>
              </a:spcAft>
              <a:buClr>
                <a:srgbClr val="595959"/>
              </a:buClr>
              <a:buSzPct val="100000"/>
              <a:buFont typeface="Arial"/>
            </a:pPr>
            <a:r>
              <a:rPr lang="en" sz="1400">
                <a:solidFill>
                  <a:srgbClr val="595959"/>
                </a:solidFill>
                <a:latin typeface="Arial"/>
                <a:ea typeface="Arial"/>
                <a:cs typeface="Arial"/>
                <a:sym typeface="Arial"/>
              </a:rPr>
              <a:t>Activation functions of hidden layers</a:t>
            </a:r>
          </a:p>
          <a:p>
            <a:pPr marL="457200" lvl="0" indent="0" rtl="0">
              <a:lnSpc>
                <a:spcPct val="115000"/>
              </a:lnSpc>
              <a:spcBef>
                <a:spcPts val="0"/>
              </a:spcBef>
              <a:spcAft>
                <a:spcPts val="1600"/>
              </a:spcAft>
              <a:buNone/>
            </a:pPr>
            <a:endParaRPr sz="1800">
              <a:solidFill>
                <a:srgbClr val="595959"/>
              </a:solidFill>
              <a:latin typeface="Arial"/>
              <a:ea typeface="Arial"/>
              <a:cs typeface="Arial"/>
              <a:sym typeface="Arial"/>
            </a:endParaRPr>
          </a:p>
        </p:txBody>
      </p:sp>
      <p:sp>
        <p:nvSpPr>
          <p:cNvPr id="223" name="Shape 22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NN Review - Defining NNs</a:t>
            </a:r>
          </a:p>
        </p:txBody>
      </p:sp>
      <p:pic>
        <p:nvPicPr>
          <p:cNvPr id="224" name="Shape 224"/>
          <p:cNvPicPr preferRelativeResize="0"/>
          <p:nvPr/>
        </p:nvPicPr>
        <p:blipFill>
          <a:blip r:embed="rId3">
            <a:alphaModFix/>
          </a:blip>
          <a:stretch>
            <a:fillRect/>
          </a:stretch>
        </p:blipFill>
        <p:spPr>
          <a:xfrm>
            <a:off x="3969137" y="2091898"/>
            <a:ext cx="1205725" cy="283700"/>
          </a:xfrm>
          <a:prstGeom prst="rect">
            <a:avLst/>
          </a:prstGeom>
          <a:noFill/>
          <a:ln>
            <a:noFill/>
          </a:ln>
        </p:spPr>
      </p:pic>
      <p:pic>
        <p:nvPicPr>
          <p:cNvPr id="225" name="Shape 225"/>
          <p:cNvPicPr preferRelativeResize="0"/>
          <p:nvPr/>
        </p:nvPicPr>
        <p:blipFill>
          <a:blip r:embed="rId4">
            <a:alphaModFix/>
          </a:blip>
          <a:stretch>
            <a:fillRect/>
          </a:stretch>
        </p:blipFill>
        <p:spPr>
          <a:xfrm>
            <a:off x="5174875" y="2462350"/>
            <a:ext cx="2357375" cy="1178700"/>
          </a:xfrm>
          <a:prstGeom prst="rect">
            <a:avLst/>
          </a:prstGeom>
          <a:noFill/>
          <a:ln>
            <a:noFill/>
          </a:ln>
        </p:spPr>
      </p:pic>
      <p:pic>
        <p:nvPicPr>
          <p:cNvPr id="226" name="Shape 226"/>
          <p:cNvPicPr preferRelativeResize="0"/>
          <p:nvPr/>
        </p:nvPicPr>
        <p:blipFill>
          <a:blip r:embed="rId5">
            <a:alphaModFix/>
          </a:blip>
          <a:stretch>
            <a:fillRect/>
          </a:stretch>
        </p:blipFill>
        <p:spPr>
          <a:xfrm>
            <a:off x="5174875" y="3699825"/>
            <a:ext cx="2357375" cy="1178687"/>
          </a:xfrm>
          <a:prstGeom prst="rect">
            <a:avLst/>
          </a:prstGeom>
          <a:noFill/>
          <a:ln>
            <a:noFill/>
          </a:ln>
        </p:spPr>
      </p:pic>
      <p:sp>
        <p:nvSpPr>
          <p:cNvPr id="227" name="Shape 227"/>
          <p:cNvSpPr txBox="1"/>
          <p:nvPr/>
        </p:nvSpPr>
        <p:spPr>
          <a:xfrm>
            <a:off x="7650600" y="2870500"/>
            <a:ext cx="1322700" cy="362400"/>
          </a:xfrm>
          <a:prstGeom prst="rect">
            <a:avLst/>
          </a:prstGeom>
          <a:noFill/>
          <a:ln>
            <a:noFill/>
          </a:ln>
        </p:spPr>
        <p:txBody>
          <a:bodyPr lIns="91425" tIns="91425" rIns="91425" bIns="91425" anchor="t" anchorCtr="0">
            <a:noAutofit/>
          </a:bodyPr>
          <a:lstStyle/>
          <a:p>
            <a:pPr lvl="0" algn="ctr" rtl="0">
              <a:spcBef>
                <a:spcPts val="0"/>
              </a:spcBef>
              <a:buNone/>
            </a:pPr>
            <a:r>
              <a:rPr lang="en"/>
              <a:t>Sigmoid</a:t>
            </a:r>
          </a:p>
        </p:txBody>
      </p:sp>
      <p:sp>
        <p:nvSpPr>
          <p:cNvPr id="228" name="Shape 228"/>
          <p:cNvSpPr txBox="1"/>
          <p:nvPr/>
        </p:nvSpPr>
        <p:spPr>
          <a:xfrm>
            <a:off x="7650600" y="4107975"/>
            <a:ext cx="1322700" cy="362400"/>
          </a:xfrm>
          <a:prstGeom prst="rect">
            <a:avLst/>
          </a:prstGeom>
          <a:noFill/>
          <a:ln>
            <a:noFill/>
          </a:ln>
        </p:spPr>
        <p:txBody>
          <a:bodyPr lIns="91425" tIns="91425" rIns="91425" bIns="91425" anchor="t" anchorCtr="0">
            <a:noAutofit/>
          </a:bodyPr>
          <a:lstStyle/>
          <a:p>
            <a:pPr lvl="0" algn="ctr" rtl="0">
              <a:spcBef>
                <a:spcPts val="0"/>
              </a:spcBef>
              <a:buNone/>
            </a:pPr>
            <a:r>
              <a:rPr lang="en"/>
              <a:t>ReLU</a:t>
            </a:r>
          </a:p>
        </p:txBody>
      </p:sp>
      <p:pic>
        <p:nvPicPr>
          <p:cNvPr id="229" name="Shape 229" descr="BlueGold_outline_large_transparent.png"/>
          <p:cNvPicPr preferRelativeResize="0"/>
          <p:nvPr/>
        </p:nvPicPr>
        <p:blipFill>
          <a:blip r:embed="rId6">
            <a:alphaModFix/>
          </a:blip>
          <a:stretch>
            <a:fillRect/>
          </a:stretch>
        </p:blipFill>
        <p:spPr>
          <a:xfrm>
            <a:off x="8439600" y="4439100"/>
            <a:ext cx="704400" cy="7044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457200" y="971550"/>
            <a:ext cx="4087500" cy="3623100"/>
          </a:xfrm>
          <a:prstGeom prst="rect">
            <a:avLst/>
          </a:prstGeom>
        </p:spPr>
        <p:txBody>
          <a:bodyPr lIns="91425" tIns="91425" rIns="91425" bIns="91425" anchor="t" anchorCtr="0">
            <a:noAutofit/>
          </a:bodyPr>
          <a:lstStyle/>
          <a:p>
            <a:pPr marL="457200" lvl="0" indent="-228600">
              <a:spcBef>
                <a:spcPts val="0"/>
              </a:spcBef>
              <a:buClr>
                <a:srgbClr val="595959"/>
              </a:buClr>
            </a:pPr>
            <a:r>
              <a:rPr lang="en">
                <a:solidFill>
                  <a:srgbClr val="595959"/>
                </a:solidFill>
              </a:rPr>
              <a:t>Found that Neurons for vision operate as edge detectors</a:t>
            </a:r>
          </a:p>
        </p:txBody>
      </p:sp>
      <p:sp>
        <p:nvSpPr>
          <p:cNvPr id="235" name="Shape 23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NN Review - A biological Foundation</a:t>
            </a:r>
          </a:p>
        </p:txBody>
      </p:sp>
      <p:pic>
        <p:nvPicPr>
          <p:cNvPr id="236" name="Shape 236"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pic>
        <p:nvPicPr>
          <p:cNvPr id="2" name="Hubel and Wiesel Cat Experi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73941" y="1411500"/>
            <a:ext cx="4876800" cy="2743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457200" y="971550"/>
            <a:ext cx="40875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CV researchers recreated these edge detectors on a computer from empirical data</a:t>
            </a:r>
          </a:p>
        </p:txBody>
      </p:sp>
      <p:sp>
        <p:nvSpPr>
          <p:cNvPr id="243" name="Shape 24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NN Review - A biological Foundation</a:t>
            </a:r>
          </a:p>
        </p:txBody>
      </p:sp>
      <p:pic>
        <p:nvPicPr>
          <p:cNvPr id="244" name="Shape 24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245" name="Shape 245" descr="The work of Canadian David Hubel and Swede Torsten Wiesel of the Johns Hopkins University in Baltimore provided clues to how the brain sees images provided by our eyes. The two jabbed a small microelectrode into a brain cell in the visual cortex at the back of the brain of an anesthetized cat." title="Hubel and Wiesel Cat Experiment">
            <a:hlinkClick r:id="rId4"/>
          </p:cNvPr>
          <p:cNvSpPr/>
          <p:nvPr/>
        </p:nvSpPr>
        <p:spPr>
          <a:xfrm>
            <a:off x="4485225" y="1110500"/>
            <a:ext cx="4572000" cy="3429000"/>
          </a:xfrm>
          <a:prstGeom prst="rect">
            <a:avLst/>
          </a:prstGeom>
          <a:blipFill>
            <a:blip r:embed="rId5">
              <a:alphaModFix/>
            </a:blip>
            <a:stretch>
              <a:fillRect/>
            </a:stretch>
          </a:blipFill>
          <a:ln>
            <a:noFill/>
          </a:ln>
        </p:spPr>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457200" y="971550"/>
            <a:ext cx="40875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Hand crafting vision filters is not scalable </a:t>
            </a:r>
          </a:p>
          <a:p>
            <a:pPr marL="457200" lvl="0" indent="-228600" rtl="0">
              <a:spcBef>
                <a:spcPts val="0"/>
              </a:spcBef>
              <a:buClr>
                <a:srgbClr val="595959"/>
              </a:buClr>
            </a:pPr>
            <a:r>
              <a:rPr lang="en">
                <a:solidFill>
                  <a:srgbClr val="595959"/>
                </a:solidFill>
              </a:rPr>
              <a:t>Backprop introduced to perform gradient optimization</a:t>
            </a:r>
          </a:p>
          <a:p>
            <a:pPr marL="914400" lvl="1" indent="-228600" rtl="0">
              <a:spcBef>
                <a:spcPts val="0"/>
              </a:spcBef>
              <a:buClr>
                <a:srgbClr val="595959"/>
              </a:buClr>
            </a:pPr>
            <a:r>
              <a:rPr lang="en">
                <a:solidFill>
                  <a:srgbClr val="595959"/>
                </a:solidFill>
              </a:rPr>
              <a:t>Allows for efficient learning</a:t>
            </a:r>
          </a:p>
        </p:txBody>
      </p:sp>
      <p:sp>
        <p:nvSpPr>
          <p:cNvPr id="251" name="Shape 25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NN Review - A biological Foundation</a:t>
            </a:r>
          </a:p>
        </p:txBody>
      </p:sp>
      <p:sp>
        <p:nvSpPr>
          <p:cNvPr id="252" name="Shape 252" descr="The work of Canadian David Hubel and Swede Torsten Wiesel of the Johns Hopkins University in Baltimore provided clues to how the brain sees images provided by our eyes. The two jabbed a small microelectrode into a brain cell in the visual cortex at the back of the brain of an anesthetized cat." title="Hubel and Wiesel Cat Experiment">
            <a:hlinkClick r:id="rId3"/>
          </p:cNvPr>
          <p:cNvSpPr/>
          <p:nvPr/>
        </p:nvSpPr>
        <p:spPr>
          <a:xfrm>
            <a:off x="4485225" y="1110500"/>
            <a:ext cx="4572000" cy="3429000"/>
          </a:xfrm>
          <a:prstGeom prst="rect">
            <a:avLst/>
          </a:prstGeom>
          <a:blipFill>
            <a:blip r:embed="rId4">
              <a:alphaModFix/>
            </a:blip>
            <a:stretch>
              <a:fillRect/>
            </a:stretch>
          </a:blipFill>
          <a:ln>
            <a:noFill/>
          </a:ln>
        </p:spPr>
      </p:sp>
      <p:pic>
        <p:nvPicPr>
          <p:cNvPr id="253" name="Shape 253"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Neural Networks Review</a:t>
            </a:r>
          </a:p>
        </p:txBody>
      </p:sp>
      <p:sp>
        <p:nvSpPr>
          <p:cNvPr id="259" name="Shape 259"/>
          <p:cNvSpPr txBox="1">
            <a:spLocks noGrp="1"/>
          </p:cNvSpPr>
          <p:nvPr>
            <p:ph type="body" idx="1"/>
          </p:nvPr>
        </p:nvSpPr>
        <p:spPr>
          <a:xfrm>
            <a:off x="457200" y="895350"/>
            <a:ext cx="8229600" cy="1549800"/>
          </a:xfrm>
          <a:prstGeom prst="rect">
            <a:avLst/>
          </a:prstGeom>
          <a:noFill/>
          <a:ln>
            <a:noFill/>
          </a:ln>
        </p:spPr>
        <p:txBody>
          <a:bodyPr lIns="91425" tIns="45700" rIns="91425" bIns="45700" anchor="t" anchorCtr="0">
            <a:noAutofit/>
          </a:bodyPr>
          <a:lstStyle/>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Layers that combine previous features to form new features</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Each layer applies linear transformation, “weighing” previous features</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Nonlinear activation function</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Learns through gradient descent and backpropagation</a:t>
            </a:r>
          </a:p>
          <a:p>
            <a:pPr marR="0" lvl="0" algn="l" rtl="0">
              <a:lnSpc>
                <a:spcPct val="115000"/>
              </a:lnSpc>
              <a:spcBef>
                <a:spcPts val="280"/>
              </a:spcBef>
              <a:buNone/>
            </a:pPr>
            <a:endParaRPr sz="1800">
              <a:solidFill>
                <a:srgbClr val="7F7F7F"/>
              </a:solidFill>
              <a:latin typeface="Raleway"/>
              <a:ea typeface="Raleway"/>
              <a:cs typeface="Raleway"/>
              <a:sym typeface="Raleway"/>
            </a:endParaRPr>
          </a:p>
        </p:txBody>
      </p:sp>
      <p:pic>
        <p:nvPicPr>
          <p:cNvPr id="260" name="Shape 260"/>
          <p:cNvPicPr preferRelativeResize="0"/>
          <p:nvPr/>
        </p:nvPicPr>
        <p:blipFill>
          <a:blip r:embed="rId3">
            <a:alphaModFix/>
          </a:blip>
          <a:stretch>
            <a:fillRect/>
          </a:stretch>
        </p:blipFill>
        <p:spPr>
          <a:xfrm>
            <a:off x="2680394" y="2597550"/>
            <a:ext cx="3783205" cy="2506024"/>
          </a:xfrm>
          <a:prstGeom prst="rect">
            <a:avLst/>
          </a:prstGeom>
          <a:noFill/>
          <a:ln>
            <a:noFill/>
          </a:ln>
        </p:spPr>
      </p:pic>
      <p:grpSp>
        <p:nvGrpSpPr>
          <p:cNvPr id="261" name="Shape 261"/>
          <p:cNvGrpSpPr/>
          <p:nvPr/>
        </p:nvGrpSpPr>
        <p:grpSpPr>
          <a:xfrm>
            <a:off x="4414875" y="2774324"/>
            <a:ext cx="409861" cy="2198090"/>
            <a:chOff x="4414875" y="2698124"/>
            <a:chExt cx="409861" cy="2198090"/>
          </a:xfrm>
        </p:grpSpPr>
        <p:sp>
          <p:nvSpPr>
            <p:cNvPr id="262" name="Shape 262"/>
            <p:cNvSpPr/>
            <p:nvPr/>
          </p:nvSpPr>
          <p:spPr>
            <a:xfrm>
              <a:off x="4414875" y="2698124"/>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3" name="Shape 263"/>
            <p:cNvSpPr/>
            <p:nvPr/>
          </p:nvSpPr>
          <p:spPr>
            <a:xfrm>
              <a:off x="4414875" y="3336124"/>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4" name="Shape 264"/>
            <p:cNvSpPr/>
            <p:nvPr/>
          </p:nvSpPr>
          <p:spPr>
            <a:xfrm>
              <a:off x="4414875" y="3998037"/>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5" name="Shape 265"/>
            <p:cNvSpPr/>
            <p:nvPr/>
          </p:nvSpPr>
          <p:spPr>
            <a:xfrm>
              <a:off x="4414875" y="4659949"/>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grpSp>
      <p:sp>
        <p:nvSpPr>
          <p:cNvPr id="266" name="Shape 266"/>
          <p:cNvSpPr/>
          <p:nvPr/>
        </p:nvSpPr>
        <p:spPr>
          <a:xfrm>
            <a:off x="2448450" y="3815525"/>
            <a:ext cx="4399500" cy="609600"/>
          </a:xfrm>
          <a:prstGeom prst="rightArrow">
            <a:avLst>
              <a:gd name="adj1" fmla="val 50000"/>
              <a:gd name="adj2" fmla="val 50000"/>
            </a:avLst>
          </a:prstGeom>
          <a:solidFill>
            <a:srgbClr val="0C53A4"/>
          </a:solidFill>
          <a:ln w="9525" cap="flat" cmpd="sng">
            <a:solidFill>
              <a:srgbClr val="05418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Raleway"/>
                <a:ea typeface="Raleway"/>
                <a:cs typeface="Raleway"/>
                <a:sym typeface="Raleway"/>
              </a:rPr>
              <a:t>FEEDFORWARD</a:t>
            </a:r>
          </a:p>
        </p:txBody>
      </p:sp>
      <p:sp>
        <p:nvSpPr>
          <p:cNvPr id="267" name="Shape 267"/>
          <p:cNvSpPr/>
          <p:nvPr/>
        </p:nvSpPr>
        <p:spPr>
          <a:xfrm flipH="1">
            <a:off x="2300342" y="3302600"/>
            <a:ext cx="4399500" cy="609600"/>
          </a:xfrm>
          <a:prstGeom prst="rightArrow">
            <a:avLst>
              <a:gd name="adj1" fmla="val 50000"/>
              <a:gd name="adj2" fmla="val 50000"/>
            </a:avLst>
          </a:prstGeom>
          <a:solidFill>
            <a:srgbClr val="0C53A4"/>
          </a:solidFill>
          <a:ln w="9525" cap="flat" cmpd="sng">
            <a:solidFill>
              <a:srgbClr val="05418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Raleway"/>
                <a:ea typeface="Raleway"/>
                <a:cs typeface="Raleway"/>
                <a:sym typeface="Raleway"/>
              </a:rPr>
              <a:t>BACKPROPAGATE</a:t>
            </a:r>
          </a:p>
        </p:txBody>
      </p:sp>
      <p:pic>
        <p:nvPicPr>
          <p:cNvPr id="268" name="Shape 268"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10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1000"/>
                                        <p:tgtEl>
                                          <p:spTgt spid="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fade">
                                      <p:cBhvr>
                                        <p:cTn id="17" dur="1000"/>
                                        <p:tgtEl>
                                          <p:spTgt spid="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
                                            <p:txEl>
                                              <p:pRg st="3" end="3"/>
                                            </p:txEl>
                                          </p:spTgt>
                                        </p:tgtEl>
                                        <p:attrNameLst>
                                          <p:attrName>style.visibility</p:attrName>
                                        </p:attrNameLst>
                                      </p:cBhvr>
                                      <p:to>
                                        <p:strVal val="visible"/>
                                      </p:to>
                                    </p:set>
                                    <p:animEffect transition="in" filter="fade">
                                      <p:cBhvr>
                                        <p:cTn id="22" dur="1000"/>
                                        <p:tgtEl>
                                          <p:spTgt spid="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xEl>
                                              <p:pRg st="4" end="4"/>
                                            </p:txEl>
                                          </p:spTgt>
                                        </p:tgtEl>
                                        <p:attrNameLst>
                                          <p:attrName>style.visibility</p:attrName>
                                        </p:attrNameLst>
                                      </p:cBhvr>
                                      <p:to>
                                        <p:strVal val="visible"/>
                                      </p:to>
                                    </p:set>
                                    <p:animEffect transition="in" filter="fade">
                                      <p:cBhvr>
                                        <p:cTn id="27" dur="1000"/>
                                        <p:tgtEl>
                                          <p:spTgt spid="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1000"/>
                                        <p:tgtEl>
                                          <p:spTgt spid="2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000"/>
                                        <p:tgtEl>
                                          <p:spTgt spid="26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66"/>
                                        </p:tgtEl>
                                        <p:attrNameLst>
                                          <p:attrName>style.visibility</p:attrName>
                                        </p:attrNameLst>
                                      </p:cBhvr>
                                      <p:to>
                                        <p:strVal val="visible"/>
                                      </p:to>
                                    </p:set>
                                    <p:anim calcmode="lin" valueType="num">
                                      <p:cBhvr additive="base">
                                        <p:cTn id="42" dur="1000"/>
                                        <p:tgtEl>
                                          <p:spTgt spid="266"/>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266"/>
                                        </p:tgtEl>
                                      </p:cBhvr>
                                    </p:animEffect>
                                    <p:set>
                                      <p:cBhvr>
                                        <p:cTn id="47" dur="1" fill="hold">
                                          <p:stCondLst>
                                            <p:cond delay="1000"/>
                                          </p:stCondLst>
                                        </p:cTn>
                                        <p:tgtEl>
                                          <p:spTgt spid="26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267"/>
                                        </p:tgtEl>
                                        <p:attrNameLst>
                                          <p:attrName>style.visibility</p:attrName>
                                        </p:attrNameLst>
                                      </p:cBhvr>
                                      <p:to>
                                        <p:strVal val="visible"/>
                                      </p:to>
                                    </p:set>
                                    <p:anim calcmode="lin" valueType="num">
                                      <p:cBhvr additive="base">
                                        <p:cTn id="52" dur="1000"/>
                                        <p:tgtEl>
                                          <p:spTgt spid="267"/>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267"/>
                                        </p:tgtEl>
                                      </p:cBhvr>
                                    </p:animEffect>
                                    <p:set>
                                      <p:cBhvr>
                                        <p:cTn id="57" dur="1" fill="hold">
                                          <p:stCondLst>
                                            <p:cond delay="1000"/>
                                          </p:stCondLst>
                                        </p:cTn>
                                        <p:tgtEl>
                                          <p:spTgt spid="2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ctrTitle"/>
          </p:nvPr>
        </p:nvSpPr>
        <p:spPr>
          <a:xfrm>
            <a:off x="533400" y="819150"/>
            <a:ext cx="8153400" cy="914400"/>
          </a:xfrm>
          <a:prstGeom prst="rect">
            <a:avLst/>
          </a:prstGeom>
        </p:spPr>
        <p:txBody>
          <a:bodyPr lIns="91425" tIns="91425" rIns="91425" bIns="91425" anchor="ctr" anchorCtr="0">
            <a:noAutofit/>
          </a:bodyPr>
          <a:lstStyle/>
          <a:p>
            <a:pPr lvl="0">
              <a:spcBef>
                <a:spcPts val="0"/>
              </a:spcBef>
              <a:buNone/>
            </a:pPr>
            <a:r>
              <a:rPr lang="en"/>
              <a:t>Pre-requisites</a:t>
            </a:r>
          </a:p>
        </p:txBody>
      </p:sp>
      <p:sp>
        <p:nvSpPr>
          <p:cNvPr id="154" name="Shape 154"/>
          <p:cNvSpPr txBox="1">
            <a:spLocks noGrp="1"/>
          </p:cNvSpPr>
          <p:nvPr>
            <p:ph type="subTitle" idx="1"/>
          </p:nvPr>
        </p:nvSpPr>
        <p:spPr>
          <a:xfrm>
            <a:off x="533400" y="2578250"/>
            <a:ext cx="8153400" cy="2392200"/>
          </a:xfrm>
          <a:prstGeom prst="rect">
            <a:avLst/>
          </a:prstGeom>
        </p:spPr>
        <p:txBody>
          <a:bodyPr lIns="91425" tIns="91425" rIns="91425" bIns="91425" anchor="t" anchorCtr="0">
            <a:noAutofit/>
          </a:bodyPr>
          <a:lstStyle/>
          <a:p>
            <a:pPr marL="457200" lvl="0" indent="-228600">
              <a:spcBef>
                <a:spcPts val="0"/>
              </a:spcBef>
              <a:buClr>
                <a:srgbClr val="595959"/>
              </a:buClr>
              <a:buChar char="●"/>
            </a:pPr>
            <a:r>
              <a:rPr lang="en">
                <a:solidFill>
                  <a:srgbClr val="595959"/>
                </a:solidFill>
              </a:rPr>
              <a:t>High-level understanding of ML/DL</a:t>
            </a:r>
          </a:p>
          <a:p>
            <a:pPr marL="457200" lvl="0" indent="-228600">
              <a:spcBef>
                <a:spcPts val="0"/>
              </a:spcBef>
              <a:buClr>
                <a:srgbClr val="595959"/>
              </a:buClr>
              <a:buChar char="●"/>
            </a:pPr>
            <a:r>
              <a:rPr lang="en">
                <a:solidFill>
                  <a:srgbClr val="595959"/>
                </a:solidFill>
              </a:rPr>
              <a:t>If you plan on coding along:</a:t>
            </a:r>
          </a:p>
          <a:p>
            <a:pPr marL="914400" lvl="1" indent="-228600" algn="l" rtl="0">
              <a:spcBef>
                <a:spcPts val="0"/>
              </a:spcBef>
              <a:buClr>
                <a:srgbClr val="595959"/>
              </a:buClr>
              <a:buChar char="○"/>
            </a:pPr>
            <a:r>
              <a:rPr lang="en">
                <a:solidFill>
                  <a:srgbClr val="595959"/>
                </a:solidFill>
              </a:rPr>
              <a:t>Understanding of Python</a:t>
            </a:r>
          </a:p>
        </p:txBody>
      </p:sp>
      <p:pic>
        <p:nvPicPr>
          <p:cNvPr id="155" name="Shape 15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Convolutional Neural Networks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a:spcBef>
                <a:spcPts val="0"/>
              </a:spcBef>
              <a:buNone/>
            </a:pPr>
            <a:r>
              <a:rPr lang="en"/>
              <a:t>MNIST and Fully-connected</a:t>
            </a:r>
          </a:p>
        </p:txBody>
      </p:sp>
      <p:pic>
        <p:nvPicPr>
          <p:cNvPr id="279" name="Shape 279"/>
          <p:cNvPicPr preferRelativeResize="0"/>
          <p:nvPr/>
        </p:nvPicPr>
        <p:blipFill rotWithShape="1">
          <a:blip r:embed="rId3">
            <a:alphaModFix/>
          </a:blip>
          <a:srcRect b="6646"/>
          <a:stretch/>
        </p:blipFill>
        <p:spPr>
          <a:xfrm>
            <a:off x="228940" y="991325"/>
            <a:ext cx="4790400" cy="3342600"/>
          </a:xfrm>
          <a:prstGeom prst="rect">
            <a:avLst/>
          </a:prstGeom>
          <a:noFill/>
          <a:ln>
            <a:noFill/>
          </a:ln>
        </p:spPr>
      </p:pic>
      <p:sp>
        <p:nvSpPr>
          <p:cNvPr id="280" name="Shape 280"/>
          <p:cNvSpPr txBox="1"/>
          <p:nvPr/>
        </p:nvSpPr>
        <p:spPr>
          <a:xfrm>
            <a:off x="5019140" y="1142999"/>
            <a:ext cx="3680400" cy="9003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700">
                <a:solidFill>
                  <a:srgbClr val="000000"/>
                </a:solidFill>
                <a:latin typeface="Calibri"/>
                <a:ea typeface="Calibri"/>
                <a:cs typeface="Calibri"/>
                <a:sym typeface="Calibri"/>
              </a:rPr>
              <a:t>784 * 800 + 800 * 10 =  </a:t>
            </a:r>
          </a:p>
          <a:p>
            <a:pPr marL="0" marR="0" lvl="0" indent="0" algn="l" rtl="0">
              <a:spcBef>
                <a:spcPts val="0"/>
              </a:spcBef>
              <a:buSzPct val="25000"/>
              <a:buNone/>
            </a:pPr>
            <a:r>
              <a:rPr lang="en" sz="2700">
                <a:solidFill>
                  <a:srgbClr val="000000"/>
                </a:solidFill>
                <a:latin typeface="Calibri"/>
                <a:ea typeface="Calibri"/>
                <a:cs typeface="Calibri"/>
                <a:sym typeface="Calibri"/>
              </a:rPr>
              <a:t>	635,000 weights</a:t>
            </a:r>
          </a:p>
        </p:txBody>
      </p:sp>
      <p:pic>
        <p:nvPicPr>
          <p:cNvPr id="281" name="Shape 281"/>
          <p:cNvPicPr preferRelativeResize="0"/>
          <p:nvPr/>
        </p:nvPicPr>
        <p:blipFill rotWithShape="1">
          <a:blip r:embed="rId4">
            <a:alphaModFix/>
          </a:blip>
          <a:srcRect/>
          <a:stretch/>
        </p:blipFill>
        <p:spPr>
          <a:xfrm>
            <a:off x="5565703" y="2127849"/>
            <a:ext cx="1793100" cy="1805400"/>
          </a:xfrm>
          <a:prstGeom prst="rect">
            <a:avLst/>
          </a:prstGeom>
          <a:noFill/>
          <a:ln>
            <a:noFill/>
          </a:ln>
        </p:spPr>
      </p:pic>
      <p:sp>
        <p:nvSpPr>
          <p:cNvPr id="282" name="Shape 282"/>
          <p:cNvSpPr txBox="1"/>
          <p:nvPr/>
        </p:nvSpPr>
        <p:spPr>
          <a:xfrm>
            <a:off x="797718" y="4084817"/>
            <a:ext cx="4405200" cy="5772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3300">
                <a:solidFill>
                  <a:srgbClr val="A9D18E"/>
                </a:solidFill>
                <a:latin typeface="Calibri"/>
                <a:ea typeface="Calibri"/>
                <a:cs typeface="Calibri"/>
                <a:sym typeface="Calibri"/>
              </a:rPr>
              <a:t>784 	800		10</a:t>
            </a:r>
          </a:p>
        </p:txBody>
      </p:sp>
      <p:sp>
        <p:nvSpPr>
          <p:cNvPr id="283" name="Shape 283"/>
          <p:cNvSpPr txBox="1"/>
          <p:nvPr/>
        </p:nvSpPr>
        <p:spPr>
          <a:xfrm>
            <a:off x="5517250" y="4017800"/>
            <a:ext cx="2936700" cy="464100"/>
          </a:xfrm>
          <a:prstGeom prst="rect">
            <a:avLst/>
          </a:prstGeom>
          <a:noFill/>
          <a:ln>
            <a:noFill/>
          </a:ln>
        </p:spPr>
        <p:txBody>
          <a:bodyPr lIns="91425" tIns="91425" rIns="91425" bIns="91425" anchor="t" anchorCtr="0">
            <a:noAutofit/>
          </a:bodyPr>
          <a:lstStyle/>
          <a:p>
            <a:pPr lvl="0" rtl="0">
              <a:spcBef>
                <a:spcPts val="0"/>
              </a:spcBef>
              <a:buNone/>
            </a:pPr>
            <a:r>
              <a:rPr lang="en" sz="1800"/>
              <a:t>(28px)</a:t>
            </a:r>
            <a:r>
              <a:rPr lang="en" sz="1800" baseline="30000"/>
              <a:t>2</a:t>
            </a:r>
            <a:r>
              <a:rPr lang="en" sz="1800"/>
              <a:t> = 784-d vector</a:t>
            </a:r>
          </a:p>
          <a:p>
            <a:pPr lvl="0" rtl="0">
              <a:spcBef>
                <a:spcPts val="0"/>
              </a:spcBef>
              <a:buNone/>
            </a:pPr>
            <a:endParaRPr sz="1800"/>
          </a:p>
        </p:txBody>
      </p:sp>
      <p:pic>
        <p:nvPicPr>
          <p:cNvPr id="284" name="Shape 284"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83721" y="297769"/>
            <a:ext cx="7886700" cy="367499"/>
          </a:xfrm>
          <a:prstGeom prst="rect">
            <a:avLst/>
          </a:prstGeom>
          <a:noFill/>
          <a:ln>
            <a:noFill/>
          </a:ln>
        </p:spPr>
        <p:txBody>
          <a:bodyPr lIns="68575" tIns="34275" rIns="68575" bIns="34275" anchor="ctr" anchorCtr="0">
            <a:noAutofit/>
          </a:bodyPr>
          <a:lstStyle/>
          <a:p>
            <a:pPr lvl="0" rtl="0">
              <a:lnSpc>
                <a:spcPct val="100000"/>
              </a:lnSpc>
              <a:spcBef>
                <a:spcPts val="0"/>
              </a:spcBef>
              <a:buClr>
                <a:srgbClr val="150092"/>
              </a:buClr>
              <a:buSzPct val="25000"/>
              <a:buFont typeface="Arial"/>
              <a:buNone/>
            </a:pPr>
            <a:r>
              <a:rPr lang="en" sz="2800" b="1">
                <a:solidFill>
                  <a:srgbClr val="06448F"/>
                </a:solidFill>
                <a:latin typeface="Raleway"/>
                <a:ea typeface="Raleway"/>
                <a:cs typeface="Raleway"/>
                <a:sym typeface="Raleway"/>
              </a:rPr>
              <a:t>Images and FC Networks</a:t>
            </a:r>
          </a:p>
        </p:txBody>
      </p:sp>
      <p:pic>
        <p:nvPicPr>
          <p:cNvPr id="291" name="Shape 291"/>
          <p:cNvPicPr preferRelativeResize="0"/>
          <p:nvPr/>
        </p:nvPicPr>
        <p:blipFill rotWithShape="1">
          <a:blip r:embed="rId3">
            <a:alphaModFix/>
          </a:blip>
          <a:srcRect/>
          <a:stretch/>
        </p:blipFill>
        <p:spPr>
          <a:xfrm>
            <a:off x="383721" y="1143000"/>
            <a:ext cx="2857500" cy="2857500"/>
          </a:xfrm>
          <a:prstGeom prst="rect">
            <a:avLst/>
          </a:prstGeom>
          <a:noFill/>
          <a:ln>
            <a:noFill/>
          </a:ln>
        </p:spPr>
      </p:pic>
      <p:pic>
        <p:nvPicPr>
          <p:cNvPr id="292" name="Shape 292"/>
          <p:cNvPicPr preferRelativeResize="0"/>
          <p:nvPr/>
        </p:nvPicPr>
        <p:blipFill rotWithShape="1">
          <a:blip r:embed="rId4">
            <a:alphaModFix/>
          </a:blip>
          <a:srcRect/>
          <a:stretch/>
        </p:blipFill>
        <p:spPr>
          <a:xfrm>
            <a:off x="5995452" y="1143000"/>
            <a:ext cx="2857500" cy="2857500"/>
          </a:xfrm>
          <a:prstGeom prst="rect">
            <a:avLst/>
          </a:prstGeom>
          <a:noFill/>
          <a:ln>
            <a:noFill/>
          </a:ln>
        </p:spPr>
      </p:pic>
      <p:sp>
        <p:nvSpPr>
          <p:cNvPr id="293" name="Shape 293"/>
          <p:cNvSpPr txBox="1"/>
          <p:nvPr/>
        </p:nvSpPr>
        <p:spPr>
          <a:xfrm>
            <a:off x="3415800" y="1369225"/>
            <a:ext cx="3089100" cy="26544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400">
                <a:solidFill>
                  <a:schemeClr val="dk1"/>
                </a:solidFill>
                <a:latin typeface="Calibri"/>
                <a:ea typeface="Calibri"/>
                <a:cs typeface="Calibri"/>
                <a:sym typeface="Calibri"/>
              </a:rPr>
              <a:t>(300px)</a:t>
            </a:r>
            <a:r>
              <a:rPr lang="en" sz="2400" baseline="30000">
                <a:solidFill>
                  <a:schemeClr val="dk1"/>
                </a:solidFill>
                <a:latin typeface="Calibri"/>
                <a:ea typeface="Calibri"/>
                <a:cs typeface="Calibri"/>
                <a:sym typeface="Calibri"/>
              </a:rPr>
              <a:t>2</a:t>
            </a:r>
            <a:r>
              <a:rPr lang="en" sz="2400">
                <a:solidFill>
                  <a:schemeClr val="dk1"/>
                </a:solidFill>
                <a:latin typeface="Calibri"/>
                <a:ea typeface="Calibri"/>
                <a:cs typeface="Calibri"/>
                <a:sym typeface="Calibri"/>
              </a:rPr>
              <a:t> = </a:t>
            </a:r>
          </a:p>
          <a:p>
            <a:pPr marL="0" marR="0" lvl="0" indent="0" algn="l" rtl="0">
              <a:spcBef>
                <a:spcPts val="0"/>
              </a:spcBef>
              <a:buSzPct val="25000"/>
              <a:buNone/>
            </a:pPr>
            <a:r>
              <a:rPr lang="en" sz="2400">
                <a:solidFill>
                  <a:schemeClr val="dk1"/>
                </a:solidFill>
                <a:latin typeface="Calibri"/>
                <a:ea typeface="Calibri"/>
                <a:cs typeface="Calibri"/>
                <a:sym typeface="Calibri"/>
              </a:rPr>
              <a:t>90,000 dimensional vector!</a:t>
            </a:r>
          </a:p>
          <a:p>
            <a:pPr marL="0" marR="0" lvl="0" indent="0" algn="l" rtl="0">
              <a:spcBef>
                <a:spcPts val="0"/>
              </a:spcBef>
              <a:buNone/>
            </a:pPr>
            <a:endParaRPr sz="2400">
              <a:solidFill>
                <a:schemeClr val="dk1"/>
              </a:solidFill>
              <a:latin typeface="Calibri"/>
              <a:ea typeface="Calibri"/>
              <a:cs typeface="Calibri"/>
              <a:sym typeface="Calibri"/>
            </a:endParaRPr>
          </a:p>
          <a:p>
            <a:pPr marL="0" marR="0" lvl="0" indent="0" algn="l" rtl="0">
              <a:spcBef>
                <a:spcPts val="0"/>
              </a:spcBef>
              <a:buSzPct val="25000"/>
              <a:buNone/>
            </a:pPr>
            <a:r>
              <a:rPr lang="en" sz="2400">
                <a:solidFill>
                  <a:schemeClr val="dk1"/>
                </a:solidFill>
                <a:latin typeface="Calibri"/>
                <a:ea typeface="Calibri"/>
                <a:cs typeface="Calibri"/>
                <a:sym typeface="Calibri"/>
              </a:rPr>
              <a:t>Min. </a:t>
            </a:r>
          </a:p>
          <a:p>
            <a:pPr marL="0" marR="0" lvl="0" indent="0" algn="l" rtl="0">
              <a:spcBef>
                <a:spcPts val="0"/>
              </a:spcBef>
              <a:buSzPct val="25000"/>
              <a:buNone/>
            </a:pPr>
            <a:r>
              <a:rPr lang="en" sz="2400">
                <a:solidFill>
                  <a:schemeClr val="dk1"/>
                </a:solidFill>
                <a:latin typeface="Calibri"/>
                <a:ea typeface="Calibri"/>
                <a:cs typeface="Calibri"/>
                <a:sym typeface="Calibri"/>
              </a:rPr>
              <a:t>8 billion weights!</a:t>
            </a:r>
          </a:p>
        </p:txBody>
      </p:sp>
      <p:pic>
        <p:nvPicPr>
          <p:cNvPr id="294" name="Shape 294"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a:spcBef>
                <a:spcPts val="0"/>
              </a:spcBef>
              <a:buNone/>
            </a:pPr>
            <a:r>
              <a:rPr lang="en"/>
              <a:t>Spatial information loss</a:t>
            </a:r>
          </a:p>
        </p:txBody>
      </p:sp>
      <p:pic>
        <p:nvPicPr>
          <p:cNvPr id="300" name="Shape 300"/>
          <p:cNvPicPr preferRelativeResize="0"/>
          <p:nvPr/>
        </p:nvPicPr>
        <p:blipFill rotWithShape="1">
          <a:blip r:embed="rId3">
            <a:alphaModFix/>
          </a:blip>
          <a:srcRect/>
          <a:stretch/>
        </p:blipFill>
        <p:spPr>
          <a:xfrm>
            <a:off x="383721" y="1143000"/>
            <a:ext cx="1369200" cy="1369200"/>
          </a:xfrm>
          <a:prstGeom prst="rect">
            <a:avLst/>
          </a:prstGeom>
          <a:noFill/>
          <a:ln>
            <a:noFill/>
          </a:ln>
        </p:spPr>
      </p:pic>
      <p:pic>
        <p:nvPicPr>
          <p:cNvPr id="301" name="Shape 301"/>
          <p:cNvPicPr preferRelativeResize="0"/>
          <p:nvPr/>
        </p:nvPicPr>
        <p:blipFill rotWithShape="1">
          <a:blip r:embed="rId4">
            <a:alphaModFix/>
          </a:blip>
          <a:srcRect/>
          <a:stretch/>
        </p:blipFill>
        <p:spPr>
          <a:xfrm>
            <a:off x="383721" y="2857500"/>
            <a:ext cx="1369200" cy="1369200"/>
          </a:xfrm>
          <a:prstGeom prst="rect">
            <a:avLst/>
          </a:prstGeom>
          <a:noFill/>
          <a:ln>
            <a:noFill/>
          </a:ln>
        </p:spPr>
      </p:pic>
      <p:cxnSp>
        <p:nvCxnSpPr>
          <p:cNvPr id="302" name="Shape 302"/>
          <p:cNvCxnSpPr/>
          <p:nvPr/>
        </p:nvCxnSpPr>
        <p:spPr>
          <a:xfrm rot="10800000" flipH="1">
            <a:off x="2059781" y="1821562"/>
            <a:ext cx="3060000" cy="12000"/>
          </a:xfrm>
          <a:prstGeom prst="straightConnector1">
            <a:avLst/>
          </a:prstGeom>
          <a:noFill/>
          <a:ln w="38100" cap="flat" cmpd="sng">
            <a:solidFill>
              <a:srgbClr val="5B9BD5"/>
            </a:solidFill>
            <a:prstDash val="solid"/>
            <a:miter/>
            <a:headEnd type="none" w="med" len="med"/>
            <a:tailEnd type="stealth" w="lg" len="lg"/>
          </a:ln>
        </p:spPr>
      </p:cxnSp>
      <p:cxnSp>
        <p:nvCxnSpPr>
          <p:cNvPr id="303" name="Shape 303"/>
          <p:cNvCxnSpPr/>
          <p:nvPr/>
        </p:nvCxnSpPr>
        <p:spPr>
          <a:xfrm>
            <a:off x="6107906" y="976312"/>
            <a:ext cx="0" cy="1536000"/>
          </a:xfrm>
          <a:prstGeom prst="straightConnector1">
            <a:avLst/>
          </a:prstGeom>
          <a:noFill/>
          <a:ln w="76200" cap="flat" cmpd="sng">
            <a:solidFill>
              <a:srgbClr val="000000"/>
            </a:solidFill>
            <a:prstDash val="solid"/>
            <a:miter/>
            <a:headEnd type="none" w="med" len="med"/>
            <a:tailEnd type="none" w="med" len="med"/>
          </a:ln>
        </p:spPr>
      </p:cxnSp>
      <p:cxnSp>
        <p:nvCxnSpPr>
          <p:cNvPr id="304" name="Shape 304"/>
          <p:cNvCxnSpPr/>
          <p:nvPr/>
        </p:nvCxnSpPr>
        <p:spPr>
          <a:xfrm rot="10800000" flipH="1">
            <a:off x="2071687" y="3471768"/>
            <a:ext cx="3060000" cy="12000"/>
          </a:xfrm>
          <a:prstGeom prst="straightConnector1">
            <a:avLst/>
          </a:prstGeom>
          <a:noFill/>
          <a:ln w="38100" cap="flat" cmpd="sng">
            <a:solidFill>
              <a:srgbClr val="5B9BD5"/>
            </a:solidFill>
            <a:prstDash val="solid"/>
            <a:miter/>
            <a:headEnd type="none" w="med" len="med"/>
            <a:tailEnd type="stealth" w="lg" len="lg"/>
          </a:ln>
        </p:spPr>
      </p:cxnSp>
      <p:cxnSp>
        <p:nvCxnSpPr>
          <p:cNvPr id="305" name="Shape 305"/>
          <p:cNvCxnSpPr/>
          <p:nvPr/>
        </p:nvCxnSpPr>
        <p:spPr>
          <a:xfrm>
            <a:off x="6119812" y="2626518"/>
            <a:ext cx="0" cy="1536000"/>
          </a:xfrm>
          <a:prstGeom prst="straightConnector1">
            <a:avLst/>
          </a:prstGeom>
          <a:noFill/>
          <a:ln w="76200" cap="flat" cmpd="sng">
            <a:solidFill>
              <a:srgbClr val="000000"/>
            </a:solidFill>
            <a:prstDash val="solid"/>
            <a:miter/>
            <a:headEnd type="none" w="med" len="med"/>
            <a:tailEnd type="none" w="med" len="med"/>
          </a:ln>
        </p:spPr>
      </p:cxnSp>
      <p:sp>
        <p:nvSpPr>
          <p:cNvPr id="306" name="Shape 306"/>
          <p:cNvSpPr/>
          <p:nvPr/>
        </p:nvSpPr>
        <p:spPr>
          <a:xfrm>
            <a:off x="6786562" y="1393031"/>
            <a:ext cx="685800" cy="459600"/>
          </a:xfrm>
          <a:prstGeom prst="wedgeRectCallout">
            <a:avLst>
              <a:gd name="adj1" fmla="val -135416"/>
              <a:gd name="adj2" fmla="val 72865"/>
            </a:avLst>
          </a:prstGeom>
          <a:solidFill>
            <a:srgbClr val="ED7D31"/>
          </a:solidFill>
          <a:ln w="9525" cap="flat" cmpd="sng">
            <a:solidFill>
              <a:srgbClr val="5B9BD5"/>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a:solidFill>
                  <a:srgbClr val="FFFFFF"/>
                </a:solidFill>
                <a:latin typeface="Calibri"/>
                <a:ea typeface="Calibri"/>
                <a:cs typeface="Calibri"/>
                <a:sym typeface="Calibri"/>
              </a:rPr>
              <a:t>Help!</a:t>
            </a:r>
          </a:p>
        </p:txBody>
      </p:sp>
      <p:sp>
        <p:nvSpPr>
          <p:cNvPr id="307" name="Shape 307"/>
          <p:cNvSpPr/>
          <p:nvPr/>
        </p:nvSpPr>
        <p:spPr>
          <a:xfrm>
            <a:off x="6793706" y="2917031"/>
            <a:ext cx="685800" cy="459600"/>
          </a:xfrm>
          <a:prstGeom prst="wedgeRectCallout">
            <a:avLst>
              <a:gd name="adj1" fmla="val -135416"/>
              <a:gd name="adj2" fmla="val 72865"/>
            </a:avLst>
          </a:prstGeom>
          <a:solidFill>
            <a:srgbClr val="ED7D31"/>
          </a:solidFill>
          <a:ln w="9525" cap="flat" cmpd="sng">
            <a:solidFill>
              <a:srgbClr val="5B9BD5"/>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a:solidFill>
                  <a:srgbClr val="FFFFFF"/>
                </a:solidFill>
                <a:latin typeface="Calibri"/>
                <a:ea typeface="Calibri"/>
                <a:cs typeface="Calibri"/>
                <a:sym typeface="Calibri"/>
              </a:rPr>
              <a:t>Where am I?</a:t>
            </a:r>
          </a:p>
        </p:txBody>
      </p:sp>
      <p:pic>
        <p:nvPicPr>
          <p:cNvPr id="308" name="Shape 308"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a:spcBef>
                <a:spcPts val="0"/>
              </a:spcBef>
              <a:buNone/>
            </a:pPr>
            <a:r>
              <a:rPr lang="en"/>
              <a:t>Convolutional NNs</a:t>
            </a:r>
          </a:p>
        </p:txBody>
      </p:sp>
      <p:pic>
        <p:nvPicPr>
          <p:cNvPr id="314" name="Shape 314"/>
          <p:cNvPicPr preferRelativeResize="0"/>
          <p:nvPr/>
        </p:nvPicPr>
        <p:blipFill rotWithShape="1">
          <a:blip r:embed="rId3">
            <a:alphaModFix/>
          </a:blip>
          <a:srcRect/>
          <a:stretch/>
        </p:blipFill>
        <p:spPr>
          <a:xfrm>
            <a:off x="857250" y="2004450"/>
            <a:ext cx="7155600" cy="2079600"/>
          </a:xfrm>
          <a:prstGeom prst="rect">
            <a:avLst/>
          </a:prstGeom>
          <a:noFill/>
          <a:ln>
            <a:noFill/>
          </a:ln>
        </p:spPr>
      </p:pic>
      <p:pic>
        <p:nvPicPr>
          <p:cNvPr id="315" name="Shape 315"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a:spcBef>
                <a:spcPts val="0"/>
              </a:spcBef>
              <a:buNone/>
            </a:pPr>
            <a:r>
              <a:rPr lang="en"/>
              <a:t>Convolution</a:t>
            </a:r>
          </a:p>
        </p:txBody>
      </p:sp>
      <p:pic>
        <p:nvPicPr>
          <p:cNvPr id="321" name="Shape 321" descr="recording (1).gif"/>
          <p:cNvPicPr preferRelativeResize="0"/>
          <p:nvPr/>
        </p:nvPicPr>
        <p:blipFill rotWithShape="1">
          <a:blip r:embed="rId3">
            <a:alphaModFix/>
          </a:blip>
          <a:srcRect/>
          <a:stretch/>
        </p:blipFill>
        <p:spPr>
          <a:xfrm>
            <a:off x="162301" y="1087317"/>
            <a:ext cx="6182100" cy="3583800"/>
          </a:xfrm>
          <a:prstGeom prst="rect">
            <a:avLst/>
          </a:prstGeom>
          <a:noFill/>
          <a:ln>
            <a:noFill/>
          </a:ln>
        </p:spPr>
      </p:pic>
      <p:pic>
        <p:nvPicPr>
          <p:cNvPr id="322" name="Shape 322"/>
          <p:cNvPicPr preferRelativeResize="0"/>
          <p:nvPr/>
        </p:nvPicPr>
        <p:blipFill rotWithShape="1">
          <a:blip r:embed="rId4">
            <a:alphaModFix/>
          </a:blip>
          <a:srcRect/>
          <a:stretch/>
        </p:blipFill>
        <p:spPr>
          <a:xfrm>
            <a:off x="6958476" y="954950"/>
            <a:ext cx="890700" cy="890700"/>
          </a:xfrm>
          <a:prstGeom prst="rect">
            <a:avLst/>
          </a:prstGeom>
          <a:noFill/>
          <a:ln>
            <a:noFill/>
          </a:ln>
        </p:spPr>
      </p:pic>
      <p:pic>
        <p:nvPicPr>
          <p:cNvPr id="323" name="Shape 323"/>
          <p:cNvPicPr preferRelativeResize="0"/>
          <p:nvPr/>
        </p:nvPicPr>
        <p:blipFill rotWithShape="1">
          <a:blip r:embed="rId5">
            <a:alphaModFix/>
          </a:blip>
          <a:srcRect/>
          <a:stretch/>
        </p:blipFill>
        <p:spPr>
          <a:xfrm>
            <a:off x="7119926" y="1129225"/>
            <a:ext cx="890700" cy="890700"/>
          </a:xfrm>
          <a:prstGeom prst="rect">
            <a:avLst/>
          </a:prstGeom>
          <a:noFill/>
          <a:ln>
            <a:noFill/>
          </a:ln>
        </p:spPr>
      </p:pic>
      <p:pic>
        <p:nvPicPr>
          <p:cNvPr id="324" name="Shape 324"/>
          <p:cNvPicPr preferRelativeResize="0"/>
          <p:nvPr/>
        </p:nvPicPr>
        <p:blipFill rotWithShape="1">
          <a:blip r:embed="rId6">
            <a:alphaModFix/>
          </a:blip>
          <a:srcRect/>
          <a:stretch/>
        </p:blipFill>
        <p:spPr>
          <a:xfrm>
            <a:off x="7329776" y="1270875"/>
            <a:ext cx="890700" cy="890700"/>
          </a:xfrm>
          <a:prstGeom prst="rect">
            <a:avLst/>
          </a:prstGeom>
          <a:noFill/>
          <a:ln>
            <a:noFill/>
          </a:ln>
        </p:spPr>
      </p:pic>
      <p:cxnSp>
        <p:nvCxnSpPr>
          <p:cNvPr id="325" name="Shape 325"/>
          <p:cNvCxnSpPr/>
          <p:nvPr/>
        </p:nvCxnSpPr>
        <p:spPr>
          <a:xfrm>
            <a:off x="7729525" y="2251075"/>
            <a:ext cx="0" cy="780000"/>
          </a:xfrm>
          <a:prstGeom prst="straightConnector1">
            <a:avLst/>
          </a:prstGeom>
          <a:noFill/>
          <a:ln w="9525" cap="flat" cmpd="sng">
            <a:solidFill>
              <a:srgbClr val="44546A"/>
            </a:solidFill>
            <a:prstDash val="solid"/>
            <a:round/>
            <a:headEnd type="none" w="lg" len="lg"/>
            <a:tailEnd type="triangle" w="lg" len="lg"/>
          </a:ln>
        </p:spPr>
      </p:cxnSp>
      <p:sp>
        <p:nvSpPr>
          <p:cNvPr id="326" name="Shape 326"/>
          <p:cNvSpPr/>
          <p:nvPr/>
        </p:nvSpPr>
        <p:spPr>
          <a:xfrm>
            <a:off x="6510325" y="28269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7" name="Shape 327"/>
          <p:cNvSpPr/>
          <p:nvPr/>
        </p:nvSpPr>
        <p:spPr>
          <a:xfrm>
            <a:off x="6662725" y="29793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815125" y="31317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967525" y="32841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7119925" y="34365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272325" y="35889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p:nvPr/>
        </p:nvSpPr>
        <p:spPr>
          <a:xfrm>
            <a:off x="7424725" y="37413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7577125" y="38937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p:nvPr/>
        </p:nvSpPr>
        <p:spPr>
          <a:xfrm>
            <a:off x="7729525" y="4046100"/>
            <a:ext cx="700800" cy="700800"/>
          </a:xfrm>
          <a:prstGeom prst="rect">
            <a:avLst/>
          </a:prstGeom>
          <a:solidFill>
            <a:srgbClr val="E7E6E6"/>
          </a:solidFill>
          <a:ln w="9525" cap="flat" cmpd="sng">
            <a:solidFill>
              <a:srgbClr val="44546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5" name="Shape 335"/>
          <p:cNvSpPr txBox="1"/>
          <p:nvPr/>
        </p:nvSpPr>
        <p:spPr>
          <a:xfrm>
            <a:off x="7729525" y="2396562"/>
            <a:ext cx="1229100" cy="663300"/>
          </a:xfrm>
          <a:prstGeom prst="rect">
            <a:avLst/>
          </a:prstGeom>
          <a:noFill/>
          <a:ln>
            <a:noFill/>
          </a:ln>
        </p:spPr>
        <p:txBody>
          <a:bodyPr lIns="91425" tIns="91425" rIns="91425" bIns="91425" anchor="t" anchorCtr="0">
            <a:noAutofit/>
          </a:bodyPr>
          <a:lstStyle/>
          <a:p>
            <a:pPr lvl="0" rtl="0">
              <a:spcBef>
                <a:spcPts val="0"/>
              </a:spcBef>
              <a:buNone/>
            </a:pPr>
            <a:r>
              <a:rPr lang="en">
                <a:latin typeface="Consolas"/>
                <a:ea typeface="Consolas"/>
                <a:cs typeface="Consolas"/>
                <a:sym typeface="Consolas"/>
              </a:rPr>
              <a:t>Conv Layer</a:t>
            </a:r>
          </a:p>
        </p:txBody>
      </p:sp>
      <p:pic>
        <p:nvPicPr>
          <p:cNvPr id="336" name="Shape 336" descr="BlueGold_outline_large_transparent.png"/>
          <p:cNvPicPr preferRelativeResize="0"/>
          <p:nvPr/>
        </p:nvPicPr>
        <p:blipFill>
          <a:blip r:embed="rId7">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a:spcBef>
                <a:spcPts val="0"/>
              </a:spcBef>
              <a:buNone/>
            </a:pPr>
            <a:r>
              <a:rPr lang="en"/>
              <a:t>Biological Foundations</a:t>
            </a:r>
          </a:p>
        </p:txBody>
      </p:sp>
      <p:pic>
        <p:nvPicPr>
          <p:cNvPr id="342" name="Shape 342"/>
          <p:cNvPicPr preferRelativeResize="0"/>
          <p:nvPr/>
        </p:nvPicPr>
        <p:blipFill>
          <a:blip r:embed="rId3">
            <a:alphaModFix/>
          </a:blip>
          <a:stretch>
            <a:fillRect/>
          </a:stretch>
        </p:blipFill>
        <p:spPr>
          <a:xfrm>
            <a:off x="2143125" y="3302487"/>
            <a:ext cx="4857750" cy="1609725"/>
          </a:xfrm>
          <a:prstGeom prst="rect">
            <a:avLst/>
          </a:prstGeom>
          <a:noFill/>
          <a:ln>
            <a:noFill/>
          </a:ln>
        </p:spPr>
      </p:pic>
      <p:pic>
        <p:nvPicPr>
          <p:cNvPr id="343" name="Shape 343"/>
          <p:cNvPicPr preferRelativeResize="0"/>
          <p:nvPr/>
        </p:nvPicPr>
        <p:blipFill rotWithShape="1">
          <a:blip r:embed="rId4">
            <a:alphaModFix/>
          </a:blip>
          <a:srcRect l="57147" t="18298" r="13364" b="31938"/>
          <a:stretch/>
        </p:blipFill>
        <p:spPr>
          <a:xfrm>
            <a:off x="685450" y="742950"/>
            <a:ext cx="2022324" cy="2559549"/>
          </a:xfrm>
          <a:prstGeom prst="rect">
            <a:avLst/>
          </a:prstGeom>
          <a:noFill/>
          <a:ln>
            <a:noFill/>
          </a:ln>
        </p:spPr>
      </p:pic>
      <p:pic>
        <p:nvPicPr>
          <p:cNvPr id="344" name="Shape 344"/>
          <p:cNvPicPr preferRelativeResize="0"/>
          <p:nvPr/>
        </p:nvPicPr>
        <p:blipFill>
          <a:blip r:embed="rId5">
            <a:alphaModFix/>
          </a:blip>
          <a:stretch>
            <a:fillRect/>
          </a:stretch>
        </p:blipFill>
        <p:spPr>
          <a:xfrm>
            <a:off x="4947062" y="742950"/>
            <a:ext cx="3417138" cy="2559550"/>
          </a:xfrm>
          <a:prstGeom prst="rect">
            <a:avLst/>
          </a:prstGeom>
          <a:noFill/>
          <a:ln>
            <a:noFill/>
          </a:ln>
        </p:spPr>
      </p:pic>
      <p:pic>
        <p:nvPicPr>
          <p:cNvPr id="345" name="Shape 345" descr="BlueGold_outline_large_transparent.png"/>
          <p:cNvPicPr preferRelativeResize="0"/>
          <p:nvPr/>
        </p:nvPicPr>
        <p:blipFill>
          <a:blip r:embed="rId6">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57200" y="133350"/>
            <a:ext cx="8229600" cy="609600"/>
          </a:xfrm>
          <a:prstGeom prst="rect">
            <a:avLst/>
          </a:prstGeom>
        </p:spPr>
        <p:txBody>
          <a:bodyPr lIns="91425" tIns="91425" rIns="91425" bIns="91425" anchor="ctr" anchorCtr="0">
            <a:noAutofit/>
          </a:bodyPr>
          <a:lstStyle/>
          <a:p>
            <a:pPr lvl="0" rtl="0">
              <a:spcBef>
                <a:spcPts val="0"/>
              </a:spcBef>
              <a:buNone/>
            </a:pPr>
            <a:r>
              <a:rPr lang="en"/>
              <a:t>Biological Foundations</a:t>
            </a:r>
          </a:p>
        </p:txBody>
      </p:sp>
      <p:pic>
        <p:nvPicPr>
          <p:cNvPr id="351" name="Shape 351"/>
          <p:cNvPicPr preferRelativeResize="0"/>
          <p:nvPr/>
        </p:nvPicPr>
        <p:blipFill>
          <a:blip r:embed="rId3">
            <a:alphaModFix/>
          </a:blip>
          <a:stretch>
            <a:fillRect/>
          </a:stretch>
        </p:blipFill>
        <p:spPr>
          <a:xfrm>
            <a:off x="2229700" y="1250525"/>
            <a:ext cx="4684599" cy="3517149"/>
          </a:xfrm>
          <a:prstGeom prst="rect">
            <a:avLst/>
          </a:prstGeom>
          <a:noFill/>
          <a:ln>
            <a:noFill/>
          </a:ln>
        </p:spPr>
      </p:pic>
      <p:pic>
        <p:nvPicPr>
          <p:cNvPr id="352" name="Shape 352"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Tensorflow Introduction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Autodiff</a:t>
            </a:r>
          </a:p>
        </p:txBody>
      </p:sp>
      <p:sp>
        <p:nvSpPr>
          <p:cNvPr id="363" name="Shape 363"/>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Complexity of NN graph → infeasible to formulate gradients</a:t>
            </a:r>
          </a:p>
          <a:p>
            <a:pPr marL="457200" lvl="0" indent="-228600" rtl="0">
              <a:spcBef>
                <a:spcPts val="0"/>
              </a:spcBef>
              <a:buClr>
                <a:srgbClr val="595959"/>
              </a:buClr>
            </a:pPr>
            <a:r>
              <a:rPr lang="en">
                <a:solidFill>
                  <a:srgbClr val="595959"/>
                </a:solidFill>
              </a:rPr>
              <a:t>Backpropagation leverages chain rule to compute gradient updates</a:t>
            </a:r>
          </a:p>
          <a:p>
            <a:pPr marL="457200" lvl="0" indent="-228600">
              <a:spcBef>
                <a:spcPts val="0"/>
              </a:spcBef>
              <a:buClr>
                <a:srgbClr val="595959"/>
              </a:buClr>
            </a:pPr>
            <a:r>
              <a:rPr lang="en">
                <a:solidFill>
                  <a:srgbClr val="595959"/>
                </a:solidFill>
              </a:rPr>
              <a:t>Autodiff combines computational graph structure of NNs with chain rule  </a:t>
            </a:r>
          </a:p>
        </p:txBody>
      </p:sp>
      <p:pic>
        <p:nvPicPr>
          <p:cNvPr id="364" name="Shape 36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ctrTitle"/>
          </p:nvPr>
        </p:nvSpPr>
        <p:spPr>
          <a:xfrm>
            <a:off x="533400" y="819150"/>
            <a:ext cx="8153400" cy="914400"/>
          </a:xfrm>
          <a:prstGeom prst="rect">
            <a:avLst/>
          </a:prstGeom>
        </p:spPr>
        <p:txBody>
          <a:bodyPr lIns="91425" tIns="91425" rIns="91425" bIns="91425" anchor="ctr" anchorCtr="0">
            <a:noAutofit/>
          </a:bodyPr>
          <a:lstStyle/>
          <a:p>
            <a:pPr lvl="0" rtl="0">
              <a:spcBef>
                <a:spcPts val="0"/>
              </a:spcBef>
              <a:buNone/>
            </a:pPr>
            <a:r>
              <a:rPr lang="en"/>
              <a:t>Goals</a:t>
            </a:r>
          </a:p>
        </p:txBody>
      </p:sp>
      <p:sp>
        <p:nvSpPr>
          <p:cNvPr id="161" name="Shape 161"/>
          <p:cNvSpPr txBox="1">
            <a:spLocks noGrp="1"/>
          </p:cNvSpPr>
          <p:nvPr>
            <p:ph type="subTitle" idx="1"/>
          </p:nvPr>
        </p:nvSpPr>
        <p:spPr>
          <a:xfrm>
            <a:off x="533400" y="2578250"/>
            <a:ext cx="8153400" cy="23922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buChar char="●"/>
            </a:pPr>
            <a:r>
              <a:rPr lang="en">
                <a:solidFill>
                  <a:srgbClr val="595959"/>
                </a:solidFill>
              </a:rPr>
              <a:t>Understanding of TensorFlow, Autodifferentiation</a:t>
            </a:r>
          </a:p>
          <a:p>
            <a:pPr marL="457200" marR="0" lvl="0" indent="-228600" algn="l" rtl="0">
              <a:lnSpc>
                <a:spcPct val="100000"/>
              </a:lnSpc>
              <a:spcBef>
                <a:spcPts val="480"/>
              </a:spcBef>
              <a:spcAft>
                <a:spcPts val="0"/>
              </a:spcAft>
              <a:buClr>
                <a:srgbClr val="595959"/>
              </a:buClr>
              <a:buChar char="●"/>
            </a:pPr>
            <a:r>
              <a:rPr lang="en">
                <a:solidFill>
                  <a:srgbClr val="595959"/>
                </a:solidFill>
              </a:rPr>
              <a:t>Building, Training, &amp; Visualizing Neural Nets with TensorFlow</a:t>
            </a:r>
          </a:p>
          <a:p>
            <a:pPr marL="457200" marR="0" lvl="0" indent="-228600" algn="l" rtl="0">
              <a:lnSpc>
                <a:spcPct val="100000"/>
              </a:lnSpc>
              <a:spcBef>
                <a:spcPts val="480"/>
              </a:spcBef>
              <a:spcAft>
                <a:spcPts val="0"/>
              </a:spcAft>
              <a:buClr>
                <a:srgbClr val="595959"/>
              </a:buClr>
              <a:buChar char="●"/>
            </a:pPr>
            <a:r>
              <a:rPr lang="en">
                <a:solidFill>
                  <a:srgbClr val="595959"/>
                </a:solidFill>
              </a:rPr>
              <a:t>Developing production quality Neural Net models</a:t>
            </a:r>
          </a:p>
          <a:p>
            <a:pPr marL="457200" marR="0" lvl="0" indent="-228600" algn="l" rtl="0">
              <a:lnSpc>
                <a:spcPct val="100000"/>
              </a:lnSpc>
              <a:spcBef>
                <a:spcPts val="480"/>
              </a:spcBef>
              <a:spcAft>
                <a:spcPts val="0"/>
              </a:spcAft>
              <a:buClr>
                <a:srgbClr val="595959"/>
              </a:buClr>
              <a:buChar char="●"/>
            </a:pPr>
            <a:r>
              <a:rPr lang="en">
                <a:solidFill>
                  <a:srgbClr val="595959"/>
                </a:solidFill>
              </a:rPr>
              <a:t>Integrating Tensorflow into your application stack</a:t>
            </a:r>
          </a:p>
        </p:txBody>
      </p:sp>
      <p:pic>
        <p:nvPicPr>
          <p:cNvPr id="162" name="Shape 16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457200" y="971550"/>
            <a:ext cx="4773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We want to train Node X</a:t>
            </a:r>
          </a:p>
          <a:p>
            <a:pPr lvl="0">
              <a:spcBef>
                <a:spcPts val="0"/>
              </a:spcBef>
              <a:buNone/>
            </a:pPr>
            <a:endParaRPr/>
          </a:p>
        </p:txBody>
      </p:sp>
      <p:sp>
        <p:nvSpPr>
          <p:cNvPr id="370" name="Shape 37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Autodiff</a:t>
            </a:r>
          </a:p>
        </p:txBody>
      </p:sp>
      <p:pic>
        <p:nvPicPr>
          <p:cNvPr id="371" name="Shape 371"/>
          <p:cNvPicPr preferRelativeResize="0"/>
          <p:nvPr/>
        </p:nvPicPr>
        <p:blipFill rotWithShape="1">
          <a:blip r:embed="rId3">
            <a:alphaModFix/>
          </a:blip>
          <a:srcRect t="12404" b="13185"/>
          <a:stretch/>
        </p:blipFill>
        <p:spPr>
          <a:xfrm>
            <a:off x="5335825" y="2893549"/>
            <a:ext cx="3549100" cy="1822274"/>
          </a:xfrm>
          <a:prstGeom prst="rect">
            <a:avLst/>
          </a:prstGeom>
          <a:noFill/>
          <a:ln>
            <a:noFill/>
          </a:ln>
        </p:spPr>
      </p:pic>
      <p:sp>
        <p:nvSpPr>
          <p:cNvPr id="372" name="Shape 372"/>
          <p:cNvSpPr/>
          <p:nvPr/>
        </p:nvSpPr>
        <p:spPr>
          <a:xfrm>
            <a:off x="6563025" y="2844575"/>
            <a:ext cx="2028000" cy="35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73" name="Shape 373"/>
          <p:cNvSpPr txBox="1"/>
          <p:nvPr/>
        </p:nvSpPr>
        <p:spPr>
          <a:xfrm>
            <a:off x="6847150" y="3373600"/>
            <a:ext cx="274200" cy="244800"/>
          </a:xfrm>
          <a:prstGeom prst="rect">
            <a:avLst/>
          </a:prstGeom>
          <a:noFill/>
          <a:ln>
            <a:noFill/>
          </a:ln>
        </p:spPr>
        <p:txBody>
          <a:bodyPr lIns="91425" tIns="91425" rIns="91425" bIns="91425" anchor="t" anchorCtr="0">
            <a:noAutofit/>
          </a:bodyPr>
          <a:lstStyle/>
          <a:p>
            <a:pPr lvl="0">
              <a:spcBef>
                <a:spcPts val="0"/>
              </a:spcBef>
              <a:buNone/>
            </a:pPr>
            <a:r>
              <a:rPr lang="en">
                <a:solidFill>
                  <a:srgbClr val="FF0000"/>
                </a:solidFill>
              </a:rPr>
              <a:t>X</a:t>
            </a:r>
          </a:p>
        </p:txBody>
      </p:sp>
      <p:pic>
        <p:nvPicPr>
          <p:cNvPr id="374" name="Shape 374"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457200" y="971550"/>
            <a:ext cx="4773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We want to train Node X</a:t>
            </a:r>
          </a:p>
          <a:p>
            <a:pPr marL="457200" lvl="0" indent="-228600" rtl="0">
              <a:spcBef>
                <a:spcPts val="0"/>
              </a:spcBef>
              <a:buClr>
                <a:srgbClr val="595959"/>
              </a:buClr>
            </a:pPr>
            <a:r>
              <a:rPr lang="en">
                <a:solidFill>
                  <a:srgbClr val="595959"/>
                </a:solidFill>
              </a:rPr>
              <a:t>Define gradient w.r.t. It’s output</a:t>
            </a:r>
          </a:p>
          <a:p>
            <a:pPr lvl="0" rtl="0">
              <a:spcBef>
                <a:spcPts val="0"/>
              </a:spcBef>
              <a:buNone/>
            </a:pPr>
            <a:endParaRPr/>
          </a:p>
        </p:txBody>
      </p:sp>
      <p:sp>
        <p:nvSpPr>
          <p:cNvPr id="380" name="Shape 38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Autodiff</a:t>
            </a:r>
          </a:p>
        </p:txBody>
      </p:sp>
      <p:pic>
        <p:nvPicPr>
          <p:cNvPr id="381" name="Shape 381"/>
          <p:cNvPicPr preferRelativeResize="0"/>
          <p:nvPr/>
        </p:nvPicPr>
        <p:blipFill rotWithShape="1">
          <a:blip r:embed="rId3">
            <a:alphaModFix/>
          </a:blip>
          <a:srcRect t="12404" b="13185"/>
          <a:stretch/>
        </p:blipFill>
        <p:spPr>
          <a:xfrm>
            <a:off x="5335825" y="2893549"/>
            <a:ext cx="3549100" cy="1822274"/>
          </a:xfrm>
          <a:prstGeom prst="rect">
            <a:avLst/>
          </a:prstGeom>
          <a:noFill/>
          <a:ln>
            <a:noFill/>
          </a:ln>
        </p:spPr>
      </p:pic>
      <p:sp>
        <p:nvSpPr>
          <p:cNvPr id="382" name="Shape 382"/>
          <p:cNvSpPr/>
          <p:nvPr/>
        </p:nvSpPr>
        <p:spPr>
          <a:xfrm>
            <a:off x="6563025" y="2844575"/>
            <a:ext cx="2028000" cy="35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83" name="Shape 383"/>
          <p:cNvSpPr txBox="1"/>
          <p:nvPr/>
        </p:nvSpPr>
        <p:spPr>
          <a:xfrm>
            <a:off x="6847150" y="3373600"/>
            <a:ext cx="274200" cy="244800"/>
          </a:xfrm>
          <a:prstGeom prst="rect">
            <a:avLst/>
          </a:prstGeom>
          <a:noFill/>
          <a:ln>
            <a:noFill/>
          </a:ln>
        </p:spPr>
        <p:txBody>
          <a:bodyPr lIns="91425" tIns="91425" rIns="91425" bIns="91425" anchor="t" anchorCtr="0">
            <a:noAutofit/>
          </a:bodyPr>
          <a:lstStyle/>
          <a:p>
            <a:pPr lvl="0" rtl="0">
              <a:spcBef>
                <a:spcPts val="0"/>
              </a:spcBef>
              <a:buNone/>
            </a:pPr>
            <a:r>
              <a:rPr lang="en">
                <a:solidFill>
                  <a:srgbClr val="FF0000"/>
                </a:solidFill>
              </a:rPr>
              <a:t>X</a:t>
            </a:r>
          </a:p>
        </p:txBody>
      </p:sp>
      <p:sp>
        <p:nvSpPr>
          <p:cNvPr id="384" name="Shape 384"/>
          <p:cNvSpPr/>
          <p:nvPr/>
        </p:nvSpPr>
        <p:spPr>
          <a:xfrm>
            <a:off x="7121350" y="3452000"/>
            <a:ext cx="656400" cy="2448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85" name="Shape 385"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457200" y="971550"/>
            <a:ext cx="4773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We want to train Node X</a:t>
            </a:r>
          </a:p>
          <a:p>
            <a:pPr marL="457200" lvl="0" indent="-228600" rtl="0">
              <a:spcBef>
                <a:spcPts val="0"/>
              </a:spcBef>
              <a:buClr>
                <a:srgbClr val="595959"/>
              </a:buClr>
            </a:pPr>
            <a:r>
              <a:rPr lang="en">
                <a:solidFill>
                  <a:srgbClr val="595959"/>
                </a:solidFill>
              </a:rPr>
              <a:t>Define gradient w.r.t. It’s output</a:t>
            </a:r>
          </a:p>
          <a:p>
            <a:pPr marL="457200" lvl="0" indent="-228600" rtl="0">
              <a:spcBef>
                <a:spcPts val="0"/>
              </a:spcBef>
              <a:buClr>
                <a:srgbClr val="595959"/>
              </a:buClr>
            </a:pPr>
            <a:r>
              <a:rPr lang="en">
                <a:solidFill>
                  <a:srgbClr val="595959"/>
                </a:solidFill>
              </a:rPr>
              <a:t>Defining gradients for each node in the graph lets us compute gradients for whole graph</a:t>
            </a:r>
          </a:p>
          <a:p>
            <a:pPr lvl="0" rtl="0">
              <a:spcBef>
                <a:spcPts val="0"/>
              </a:spcBef>
              <a:buNone/>
            </a:pPr>
            <a:endParaRPr/>
          </a:p>
        </p:txBody>
      </p:sp>
      <p:sp>
        <p:nvSpPr>
          <p:cNvPr id="391" name="Shape 39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Autodiff</a:t>
            </a:r>
          </a:p>
        </p:txBody>
      </p:sp>
      <p:pic>
        <p:nvPicPr>
          <p:cNvPr id="392" name="Shape 392"/>
          <p:cNvPicPr preferRelativeResize="0"/>
          <p:nvPr/>
        </p:nvPicPr>
        <p:blipFill rotWithShape="1">
          <a:blip r:embed="rId3">
            <a:alphaModFix/>
          </a:blip>
          <a:srcRect t="12404" b="13185"/>
          <a:stretch/>
        </p:blipFill>
        <p:spPr>
          <a:xfrm>
            <a:off x="5335825" y="2893549"/>
            <a:ext cx="3549100" cy="1822274"/>
          </a:xfrm>
          <a:prstGeom prst="rect">
            <a:avLst/>
          </a:prstGeom>
          <a:noFill/>
          <a:ln>
            <a:noFill/>
          </a:ln>
        </p:spPr>
      </p:pic>
      <p:sp>
        <p:nvSpPr>
          <p:cNvPr id="393" name="Shape 393"/>
          <p:cNvSpPr/>
          <p:nvPr/>
        </p:nvSpPr>
        <p:spPr>
          <a:xfrm>
            <a:off x="6563025" y="2844575"/>
            <a:ext cx="2028000" cy="35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94" name="Shape 394"/>
          <p:cNvSpPr txBox="1"/>
          <p:nvPr/>
        </p:nvSpPr>
        <p:spPr>
          <a:xfrm>
            <a:off x="6847150" y="3373600"/>
            <a:ext cx="274200" cy="244800"/>
          </a:xfrm>
          <a:prstGeom prst="rect">
            <a:avLst/>
          </a:prstGeom>
          <a:noFill/>
          <a:ln>
            <a:noFill/>
          </a:ln>
        </p:spPr>
        <p:txBody>
          <a:bodyPr lIns="91425" tIns="91425" rIns="91425" bIns="91425" anchor="t" anchorCtr="0">
            <a:noAutofit/>
          </a:bodyPr>
          <a:lstStyle/>
          <a:p>
            <a:pPr lvl="0" rtl="0">
              <a:spcBef>
                <a:spcPts val="0"/>
              </a:spcBef>
              <a:buNone/>
            </a:pPr>
            <a:r>
              <a:rPr lang="en">
                <a:solidFill>
                  <a:srgbClr val="FF0000"/>
                </a:solidFill>
              </a:rPr>
              <a:t>X</a:t>
            </a:r>
          </a:p>
        </p:txBody>
      </p:sp>
      <p:sp>
        <p:nvSpPr>
          <p:cNvPr id="395" name="Shape 395"/>
          <p:cNvSpPr/>
          <p:nvPr/>
        </p:nvSpPr>
        <p:spPr>
          <a:xfrm>
            <a:off x="7121350" y="3452000"/>
            <a:ext cx="656400" cy="2448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96" name="Shape 396"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Framework to leverage chain rule, and computational graph structure, to perform backpropagation</a:t>
            </a:r>
          </a:p>
        </p:txBody>
      </p:sp>
      <p:sp>
        <p:nvSpPr>
          <p:cNvPr id="402" name="Shape 40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Autodiff - Summary</a:t>
            </a:r>
          </a:p>
        </p:txBody>
      </p:sp>
      <p:pic>
        <p:nvPicPr>
          <p:cNvPr id="403" name="Shape 40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Shape 408"/>
          <p:cNvGrpSpPr/>
          <p:nvPr/>
        </p:nvGrpSpPr>
        <p:grpSpPr>
          <a:xfrm>
            <a:off x="6324600" y="946975"/>
            <a:ext cx="2057401" cy="1105962"/>
            <a:chOff x="6629400" y="1327975"/>
            <a:chExt cx="2057401" cy="1105962"/>
          </a:xfrm>
        </p:grpSpPr>
        <p:pic>
          <p:nvPicPr>
            <p:cNvPr id="409" name="Shape 409"/>
            <p:cNvPicPr preferRelativeResize="0"/>
            <p:nvPr/>
          </p:nvPicPr>
          <p:blipFill rotWithShape="1">
            <a:blip r:embed="rId3">
              <a:alphaModFix/>
            </a:blip>
            <a:srcRect l="21824" r="10608"/>
            <a:stretch/>
          </p:blipFill>
          <p:spPr>
            <a:xfrm>
              <a:off x="6629400" y="1839222"/>
              <a:ext cx="2057401" cy="594714"/>
            </a:xfrm>
            <a:prstGeom prst="rect">
              <a:avLst/>
            </a:prstGeom>
            <a:noFill/>
            <a:ln>
              <a:noFill/>
            </a:ln>
          </p:spPr>
        </p:pic>
        <p:pic>
          <p:nvPicPr>
            <p:cNvPr id="410" name="Shape 410"/>
            <p:cNvPicPr preferRelativeResize="0"/>
            <p:nvPr/>
          </p:nvPicPr>
          <p:blipFill rotWithShape="1">
            <a:blip r:embed="rId3">
              <a:alphaModFix/>
            </a:blip>
            <a:srcRect l="5759" r="77978"/>
            <a:stretch/>
          </p:blipFill>
          <p:spPr>
            <a:xfrm>
              <a:off x="7334598" y="1327975"/>
              <a:ext cx="646947" cy="777000"/>
            </a:xfrm>
            <a:prstGeom prst="rect">
              <a:avLst/>
            </a:prstGeom>
            <a:noFill/>
            <a:ln>
              <a:noFill/>
            </a:ln>
          </p:spPr>
        </p:pic>
      </p:grpSp>
      <p:pic>
        <p:nvPicPr>
          <p:cNvPr id="411" name="Shape 411"/>
          <p:cNvPicPr preferRelativeResize="0"/>
          <p:nvPr/>
        </p:nvPicPr>
        <p:blipFill>
          <a:blip r:embed="rId4">
            <a:alphaModFix/>
          </a:blip>
          <a:stretch>
            <a:fillRect/>
          </a:stretch>
        </p:blipFill>
        <p:spPr>
          <a:xfrm>
            <a:off x="443846" y="1458234"/>
            <a:ext cx="1474524" cy="510900"/>
          </a:xfrm>
          <a:prstGeom prst="rect">
            <a:avLst/>
          </a:prstGeom>
          <a:noFill/>
          <a:ln>
            <a:noFill/>
          </a:ln>
        </p:spPr>
      </p:pic>
      <p:pic>
        <p:nvPicPr>
          <p:cNvPr id="412" name="Shape 412"/>
          <p:cNvPicPr preferRelativeResize="0"/>
          <p:nvPr/>
        </p:nvPicPr>
        <p:blipFill>
          <a:blip r:embed="rId5">
            <a:alphaModFix/>
          </a:blip>
          <a:stretch>
            <a:fillRect/>
          </a:stretch>
        </p:blipFill>
        <p:spPr>
          <a:xfrm>
            <a:off x="4267175" y="1196288"/>
            <a:ext cx="2057399" cy="777023"/>
          </a:xfrm>
          <a:prstGeom prst="rect">
            <a:avLst/>
          </a:prstGeom>
          <a:noFill/>
          <a:ln>
            <a:noFill/>
          </a:ln>
        </p:spPr>
      </p:pic>
      <p:pic>
        <p:nvPicPr>
          <p:cNvPr id="413" name="Shape 413"/>
          <p:cNvPicPr preferRelativeResize="0"/>
          <p:nvPr/>
        </p:nvPicPr>
        <p:blipFill>
          <a:blip r:embed="rId6">
            <a:alphaModFix/>
          </a:blip>
          <a:stretch>
            <a:fillRect/>
          </a:stretch>
        </p:blipFill>
        <p:spPr>
          <a:xfrm>
            <a:off x="2286000" y="1494600"/>
            <a:ext cx="1905000" cy="438150"/>
          </a:xfrm>
          <a:prstGeom prst="rect">
            <a:avLst/>
          </a:prstGeom>
          <a:noFill/>
          <a:ln>
            <a:noFill/>
          </a:ln>
        </p:spPr>
      </p:pic>
      <p:sp>
        <p:nvSpPr>
          <p:cNvPr id="414" name="Shape 414"/>
          <p:cNvSpPr/>
          <p:nvPr/>
        </p:nvSpPr>
        <p:spPr>
          <a:xfrm>
            <a:off x="2209791" y="849450"/>
            <a:ext cx="2057400" cy="1388100"/>
          </a:xfrm>
          <a:prstGeom prst="rect">
            <a:avLst/>
          </a:prstGeom>
          <a:solidFill>
            <a:srgbClr val="000000">
              <a:alpha val="188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5" name="Shape 415"/>
          <p:cNvSpPr txBox="1"/>
          <p:nvPr/>
        </p:nvSpPr>
        <p:spPr>
          <a:xfrm>
            <a:off x="457200" y="209548"/>
            <a:ext cx="8229600" cy="457200"/>
          </a:xfrm>
          <a:prstGeom prst="rect">
            <a:avLst/>
          </a:prstGeom>
          <a:noFill/>
          <a:ln>
            <a:noFill/>
          </a:ln>
        </p:spPr>
        <p:txBody>
          <a:bodyPr lIns="91425" tIns="45700" rIns="91425" bIns="45700" anchor="ctr" anchorCtr="0">
            <a:noAutofit/>
          </a:bodyPr>
          <a:lstStyle/>
          <a:p>
            <a:pPr lvl="0" rtl="0">
              <a:spcBef>
                <a:spcPts val="0"/>
              </a:spcBef>
              <a:buNone/>
            </a:pPr>
            <a:r>
              <a:rPr lang="en" sz="2800" b="1">
                <a:solidFill>
                  <a:srgbClr val="06448F"/>
                </a:solidFill>
                <a:latin typeface="Raleway"/>
                <a:ea typeface="Raleway"/>
                <a:cs typeface="Raleway"/>
                <a:sym typeface="Raleway"/>
              </a:rPr>
              <a:t>Neural Network Libraries</a:t>
            </a:r>
          </a:p>
        </p:txBody>
      </p:sp>
      <p:sp>
        <p:nvSpPr>
          <p:cNvPr id="416" name="Shape 416"/>
          <p:cNvSpPr/>
          <p:nvPr/>
        </p:nvSpPr>
        <p:spPr>
          <a:xfrm>
            <a:off x="6324575" y="2237550"/>
            <a:ext cx="2057400" cy="2789700"/>
          </a:xfrm>
          <a:prstGeom prst="rect">
            <a:avLst/>
          </a:prstGeom>
          <a:solidFill>
            <a:srgbClr val="05418D"/>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4267175" y="2237650"/>
            <a:ext cx="2057400" cy="2789700"/>
          </a:xfrm>
          <a:prstGeom prst="rect">
            <a:avLst/>
          </a:prstGeom>
          <a:solidFill>
            <a:srgbClr val="0C53A4"/>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2209800" y="2237650"/>
            <a:ext cx="2057400" cy="2789700"/>
          </a:xfrm>
          <a:prstGeom prst="rect">
            <a:avLst/>
          </a:prstGeom>
          <a:solidFill>
            <a:srgbClr val="79A7CE"/>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152400" y="2237650"/>
            <a:ext cx="2057400" cy="2789700"/>
          </a:xfrm>
          <a:prstGeom prst="rect">
            <a:avLst/>
          </a:prstGeom>
          <a:solidFill>
            <a:srgbClr val="D9E0E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6324600" y="849450"/>
            <a:ext cx="2057400" cy="1388100"/>
          </a:xfrm>
          <a:prstGeom prst="rect">
            <a:avLst/>
          </a:prstGeom>
          <a:solidFill>
            <a:srgbClr val="000000">
              <a:alpha val="188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1" name="Shape 421"/>
          <p:cNvSpPr/>
          <p:nvPr/>
        </p:nvSpPr>
        <p:spPr>
          <a:xfrm>
            <a:off x="4267183" y="849450"/>
            <a:ext cx="2057400" cy="1388100"/>
          </a:xfrm>
          <a:prstGeom prst="rect">
            <a:avLst/>
          </a:prstGeom>
          <a:solidFill>
            <a:srgbClr val="000000">
              <a:alpha val="18820"/>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2" name="Shape 422"/>
          <p:cNvSpPr txBox="1"/>
          <p:nvPr/>
        </p:nvSpPr>
        <p:spPr>
          <a:xfrm>
            <a:off x="231625" y="2572650"/>
            <a:ext cx="1899000" cy="2040300"/>
          </a:xfrm>
          <a:prstGeom prst="rect">
            <a:avLst/>
          </a:prstGeom>
          <a:solidFill>
            <a:srgbClr val="FFFFFF">
              <a:alpha val="82690"/>
            </a:srgbClr>
          </a:solid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Font typeface="Arial"/>
              <a:buNone/>
            </a:pPr>
            <a:r>
              <a:rPr lang="en">
                <a:solidFill>
                  <a:srgbClr val="7F7F7F"/>
                </a:solidFill>
                <a:latin typeface="Raleway"/>
                <a:ea typeface="Raleway"/>
                <a:cs typeface="Raleway"/>
                <a:sym typeface="Raleway"/>
              </a:rPr>
              <a:t>Pros: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Strength in CNNs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Image processing</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Python interface</a:t>
            </a:r>
          </a:p>
          <a:p>
            <a:pPr marR="0" lvl="0" algn="just" rtl="0">
              <a:lnSpc>
                <a:spcPct val="100000"/>
              </a:lnSpc>
              <a:spcBef>
                <a:spcPts val="0"/>
              </a:spcBef>
              <a:spcAft>
                <a:spcPts val="0"/>
              </a:spcAft>
              <a:buNone/>
            </a:pPr>
            <a:endParaRPr>
              <a:solidFill>
                <a:srgbClr val="7F7F7F"/>
              </a:solidFill>
              <a:latin typeface="Raleway"/>
              <a:ea typeface="Raleway"/>
              <a:cs typeface="Raleway"/>
              <a:sym typeface="Raleway"/>
            </a:endParaRP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Cons: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Inflexible</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C++</a:t>
            </a:r>
          </a:p>
        </p:txBody>
      </p:sp>
      <p:sp>
        <p:nvSpPr>
          <p:cNvPr id="423" name="Shape 423"/>
          <p:cNvSpPr/>
          <p:nvPr/>
        </p:nvSpPr>
        <p:spPr>
          <a:xfrm>
            <a:off x="152400" y="849450"/>
            <a:ext cx="2057400" cy="1388100"/>
          </a:xfrm>
          <a:prstGeom prst="rect">
            <a:avLst/>
          </a:prstGeom>
          <a:solidFill>
            <a:srgbClr val="000000">
              <a:alpha val="18820"/>
            </a:srgbClr>
          </a:solidFill>
          <a:ln>
            <a:noFill/>
          </a:ln>
        </p:spPr>
        <p:txBody>
          <a:bodyPr lIns="91425" tIns="91425" rIns="91425" bIns="91425" anchor="ctr" anchorCtr="0">
            <a:noAutofit/>
          </a:bodyPr>
          <a:lstStyle/>
          <a:p>
            <a:pPr lvl="0">
              <a:spcBef>
                <a:spcPts val="0"/>
              </a:spcBef>
              <a:buNone/>
            </a:pPr>
            <a:endParaRPr/>
          </a:p>
        </p:txBody>
      </p:sp>
      <p:sp>
        <p:nvSpPr>
          <p:cNvPr id="424" name="Shape 424"/>
          <p:cNvSpPr txBox="1"/>
          <p:nvPr/>
        </p:nvSpPr>
        <p:spPr>
          <a:xfrm>
            <a:off x="2289025" y="2572650"/>
            <a:ext cx="1899000" cy="2040300"/>
          </a:xfrm>
          <a:prstGeom prst="rect">
            <a:avLst/>
          </a:prstGeom>
          <a:solidFill>
            <a:srgbClr val="FFFFFF">
              <a:alpha val="82690"/>
            </a:srgbClr>
          </a:solid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Font typeface="Arial"/>
              <a:buNone/>
            </a:pPr>
            <a:r>
              <a:rPr lang="en">
                <a:solidFill>
                  <a:srgbClr val="7F7F7F"/>
                </a:solidFill>
                <a:latin typeface="Raleway"/>
                <a:ea typeface="Raleway"/>
                <a:cs typeface="Raleway"/>
                <a:sym typeface="Raleway"/>
              </a:rPr>
              <a:t>Pros: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Widely used</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High performance</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Python</a:t>
            </a:r>
          </a:p>
          <a:p>
            <a:pPr marR="0" lvl="0" algn="just" rtl="0">
              <a:lnSpc>
                <a:spcPct val="100000"/>
              </a:lnSpc>
              <a:spcBef>
                <a:spcPts val="0"/>
              </a:spcBef>
              <a:spcAft>
                <a:spcPts val="0"/>
              </a:spcAft>
              <a:buNone/>
            </a:pPr>
            <a:endParaRPr>
              <a:solidFill>
                <a:srgbClr val="7F7F7F"/>
              </a:solidFill>
              <a:latin typeface="Raleway"/>
              <a:ea typeface="Raleway"/>
              <a:cs typeface="Raleway"/>
              <a:sym typeface="Raleway"/>
            </a:endParaRP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Cons: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Somewhat bulky</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Slow compile time</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Can get low-level</a:t>
            </a:r>
          </a:p>
        </p:txBody>
      </p:sp>
      <p:sp>
        <p:nvSpPr>
          <p:cNvPr id="425" name="Shape 425"/>
          <p:cNvSpPr txBox="1"/>
          <p:nvPr/>
        </p:nvSpPr>
        <p:spPr>
          <a:xfrm>
            <a:off x="4346425" y="2572650"/>
            <a:ext cx="1899000" cy="2040300"/>
          </a:xfrm>
          <a:prstGeom prst="rect">
            <a:avLst/>
          </a:prstGeom>
          <a:solidFill>
            <a:srgbClr val="FFFFFF">
              <a:alpha val="82690"/>
            </a:srgbClr>
          </a:solid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Font typeface="Arial"/>
              <a:buNone/>
            </a:pPr>
            <a:r>
              <a:rPr lang="en">
                <a:solidFill>
                  <a:srgbClr val="7F7F7F"/>
                </a:solidFill>
                <a:latin typeface="Raleway"/>
                <a:ea typeface="Raleway"/>
                <a:cs typeface="Raleway"/>
                <a:sym typeface="Raleway"/>
              </a:rPr>
              <a:t>Pros: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Slimmer</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High performance</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Modular</a:t>
            </a:r>
          </a:p>
          <a:p>
            <a:pPr marR="0" lvl="0" algn="just" rtl="0">
              <a:lnSpc>
                <a:spcPct val="100000"/>
              </a:lnSpc>
              <a:spcBef>
                <a:spcPts val="0"/>
              </a:spcBef>
              <a:spcAft>
                <a:spcPts val="0"/>
              </a:spcAft>
              <a:buNone/>
            </a:pPr>
            <a:endParaRPr>
              <a:solidFill>
                <a:srgbClr val="7F7F7F"/>
              </a:solidFill>
              <a:latin typeface="Raleway"/>
              <a:ea typeface="Raleway"/>
              <a:cs typeface="Raleway"/>
              <a:sym typeface="Raleway"/>
            </a:endParaRP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Cons: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Academic use</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Lua (New pyTorch)</a:t>
            </a:r>
          </a:p>
        </p:txBody>
      </p:sp>
      <p:sp>
        <p:nvSpPr>
          <p:cNvPr id="426" name="Shape 426"/>
          <p:cNvSpPr txBox="1"/>
          <p:nvPr/>
        </p:nvSpPr>
        <p:spPr>
          <a:xfrm>
            <a:off x="6403825" y="2572650"/>
            <a:ext cx="1899000" cy="2040300"/>
          </a:xfrm>
          <a:prstGeom prst="rect">
            <a:avLst/>
          </a:prstGeom>
          <a:solidFill>
            <a:srgbClr val="FFFFFF">
              <a:alpha val="82690"/>
            </a:srgbClr>
          </a:solid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Font typeface="Arial"/>
              <a:buNone/>
            </a:pPr>
            <a:r>
              <a:rPr lang="en">
                <a:solidFill>
                  <a:srgbClr val="7F7F7F"/>
                </a:solidFill>
                <a:latin typeface="Raleway"/>
                <a:ea typeface="Raleway"/>
                <a:cs typeface="Raleway"/>
                <a:sym typeface="Raleway"/>
              </a:rPr>
              <a:t>Pros: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Gaining support</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TensorBoard</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Python</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Flexibility</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Google quality</a:t>
            </a:r>
          </a:p>
          <a:p>
            <a:pPr marR="0" lvl="0" algn="just" rtl="0">
              <a:lnSpc>
                <a:spcPct val="100000"/>
              </a:lnSpc>
              <a:spcBef>
                <a:spcPts val="0"/>
              </a:spcBef>
              <a:spcAft>
                <a:spcPts val="0"/>
              </a:spcAft>
              <a:buNone/>
            </a:pPr>
            <a:endParaRPr>
              <a:solidFill>
                <a:srgbClr val="7F7F7F"/>
              </a:solidFill>
              <a:latin typeface="Raleway"/>
              <a:ea typeface="Raleway"/>
              <a:cs typeface="Raleway"/>
              <a:sym typeface="Raleway"/>
            </a:endParaRP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Cons:</a:t>
            </a:r>
          </a:p>
          <a:p>
            <a:pPr marR="0" lvl="0" algn="just" rtl="0">
              <a:lnSpc>
                <a:spcPct val="100000"/>
              </a:lnSpc>
              <a:spcBef>
                <a:spcPts val="0"/>
              </a:spcBef>
              <a:spcAft>
                <a:spcPts val="0"/>
              </a:spcAft>
              <a:buNone/>
            </a:pPr>
            <a:r>
              <a:rPr lang="en">
                <a:solidFill>
                  <a:srgbClr val="7F7F7F"/>
                </a:solidFill>
                <a:latin typeface="Raleway"/>
                <a:ea typeface="Raleway"/>
                <a:cs typeface="Raleway"/>
                <a:sym typeface="Raleway"/>
              </a:rPr>
              <a:t> - slower than Torch</a:t>
            </a:r>
          </a:p>
          <a:p>
            <a:pPr marR="0" lvl="0" algn="just" rtl="0">
              <a:lnSpc>
                <a:spcPct val="100000"/>
              </a:lnSpc>
              <a:spcBef>
                <a:spcPts val="0"/>
              </a:spcBef>
              <a:spcAft>
                <a:spcPts val="0"/>
              </a:spcAft>
              <a:buNone/>
            </a:pPr>
            <a:endParaRPr>
              <a:solidFill>
                <a:srgbClr val="7F7F7F"/>
              </a:solidFill>
              <a:latin typeface="Raleway"/>
              <a:ea typeface="Raleway"/>
              <a:cs typeface="Raleway"/>
              <a:sym typeface="Raleway"/>
            </a:endParaRPr>
          </a:p>
        </p:txBody>
      </p:sp>
      <p:pic>
        <p:nvPicPr>
          <p:cNvPr id="427" name="Shape 427" descr="BlueGold_outline_large_transparent.png"/>
          <p:cNvPicPr preferRelativeResize="0"/>
          <p:nvPr/>
        </p:nvPicPr>
        <p:blipFill>
          <a:blip r:embed="rId7">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Why Learn TensorFlow?</a:t>
            </a:r>
          </a:p>
        </p:txBody>
      </p:sp>
      <p:sp>
        <p:nvSpPr>
          <p:cNvPr id="433" name="Shape 433"/>
          <p:cNvSpPr txBox="1">
            <a:spLocks noGrp="1"/>
          </p:cNvSpPr>
          <p:nvPr>
            <p:ph type="body" idx="1"/>
          </p:nvPr>
        </p:nvSpPr>
        <p:spPr>
          <a:xfrm>
            <a:off x="457200" y="895350"/>
            <a:ext cx="8229600" cy="3808800"/>
          </a:xfrm>
          <a:prstGeom prst="rect">
            <a:avLst/>
          </a:prstGeom>
          <a:noFill/>
          <a:ln>
            <a:noFill/>
          </a:ln>
        </p:spPr>
        <p:txBody>
          <a:bodyPr lIns="91425" tIns="45700" rIns="91425" bIns="45700" anchor="t" anchorCtr="0">
            <a:noAutofit/>
          </a:bodyPr>
          <a:lstStyle/>
          <a:p>
            <a:pPr marL="457200" marR="0" lvl="0" indent="-355600" algn="l" rtl="0">
              <a:lnSpc>
                <a:spcPct val="115000"/>
              </a:lnSpc>
              <a:spcBef>
                <a:spcPts val="280"/>
              </a:spcBef>
              <a:buClr>
                <a:srgbClr val="7F7F7F"/>
              </a:buClr>
              <a:buSzPct val="100000"/>
              <a:buFont typeface="Raleway"/>
              <a:buChar char="➢"/>
            </a:pPr>
            <a:r>
              <a:rPr lang="en" sz="2000">
                <a:solidFill>
                  <a:srgbClr val="7F7F7F"/>
                </a:solidFill>
                <a:latin typeface="Raleway"/>
                <a:ea typeface="Raleway"/>
                <a:cs typeface="Raleway"/>
                <a:sym typeface="Raleway"/>
              </a:rPr>
              <a:t>Backed by Google</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Constant development and frequent updates</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DeepMind moving from Torch to TensorFlow</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Several high level APIs</a:t>
            </a:r>
          </a:p>
          <a:p>
            <a:pPr marL="457200" marR="0" lvl="0" indent="-355600" algn="l" rtl="0">
              <a:lnSpc>
                <a:spcPct val="115000"/>
              </a:lnSpc>
              <a:spcBef>
                <a:spcPts val="280"/>
              </a:spcBef>
              <a:buClr>
                <a:srgbClr val="7F7F7F"/>
              </a:buClr>
              <a:buSzPct val="100000"/>
              <a:buFont typeface="Raleway"/>
              <a:buChar char="➢"/>
            </a:pPr>
            <a:r>
              <a:rPr lang="en" sz="2000">
                <a:solidFill>
                  <a:srgbClr val="7F7F7F"/>
                </a:solidFill>
                <a:latin typeface="Raleway"/>
                <a:ea typeface="Raleway"/>
                <a:cs typeface="Raleway"/>
                <a:sym typeface="Raleway"/>
              </a:rPr>
              <a:t>Growing Community (HYPE!!!)</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Amount of example code and tutorials growing</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Most commonly mentioned ML library on Stack Overflow</a:t>
            </a:r>
          </a:p>
          <a:p>
            <a:pPr marL="457200" marR="0" lvl="0" indent="-355600" algn="l" rtl="0">
              <a:lnSpc>
                <a:spcPct val="115000"/>
              </a:lnSpc>
              <a:spcBef>
                <a:spcPts val="280"/>
              </a:spcBef>
              <a:buClr>
                <a:srgbClr val="7F7F7F"/>
              </a:buClr>
              <a:buSzPct val="100000"/>
              <a:buFont typeface="Raleway"/>
              <a:buChar char="➢"/>
            </a:pPr>
            <a:r>
              <a:rPr lang="en" sz="2000">
                <a:solidFill>
                  <a:srgbClr val="7F7F7F"/>
                </a:solidFill>
                <a:latin typeface="Raleway"/>
                <a:ea typeface="Raleway"/>
                <a:cs typeface="Raleway"/>
                <a:sym typeface="Raleway"/>
              </a:rPr>
              <a:t>Long term support</a:t>
            </a:r>
          </a:p>
          <a:p>
            <a:pPr marL="914400" marR="0" lvl="1" indent="-355600" algn="l" rtl="0">
              <a:lnSpc>
                <a:spcPct val="115000"/>
              </a:lnSpc>
              <a:spcBef>
                <a:spcPts val="280"/>
              </a:spcBef>
              <a:buClr>
                <a:srgbClr val="7F7F7F"/>
              </a:buClr>
              <a:buSzPct val="100000"/>
              <a:buFont typeface="Raleway"/>
            </a:pPr>
            <a:r>
              <a:rPr lang="en" sz="2000">
                <a:solidFill>
                  <a:srgbClr val="7F7F7F"/>
                </a:solidFill>
                <a:latin typeface="Raleway"/>
                <a:ea typeface="Raleway"/>
                <a:cs typeface="Raleway"/>
                <a:sym typeface="Raleway"/>
              </a:rPr>
              <a:t>Recent TensorFlow 1.0 update, all code will be compatible with 1.x updates</a:t>
            </a:r>
          </a:p>
        </p:txBody>
      </p:sp>
      <p:pic>
        <p:nvPicPr>
          <p:cNvPr id="434" name="Shape 43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1000"/>
                                        <p:tgtEl>
                                          <p:spTgt spid="4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xEl>
                                              <p:pRg st="1" end="1"/>
                                            </p:txEl>
                                          </p:spTgt>
                                        </p:tgtEl>
                                        <p:attrNameLst>
                                          <p:attrName>style.visibility</p:attrName>
                                        </p:attrNameLst>
                                      </p:cBhvr>
                                      <p:to>
                                        <p:strVal val="visible"/>
                                      </p:to>
                                    </p:set>
                                    <p:animEffect transition="in" filter="fade">
                                      <p:cBhvr>
                                        <p:cTn id="12" dur="1000"/>
                                        <p:tgtEl>
                                          <p:spTgt spid="4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3">
                                            <p:txEl>
                                              <p:pRg st="2" end="2"/>
                                            </p:txEl>
                                          </p:spTgt>
                                        </p:tgtEl>
                                        <p:attrNameLst>
                                          <p:attrName>style.visibility</p:attrName>
                                        </p:attrNameLst>
                                      </p:cBhvr>
                                      <p:to>
                                        <p:strVal val="visible"/>
                                      </p:to>
                                    </p:set>
                                    <p:animEffect transition="in" filter="fade">
                                      <p:cBhvr>
                                        <p:cTn id="17" dur="1000"/>
                                        <p:tgtEl>
                                          <p:spTgt spid="4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3">
                                            <p:txEl>
                                              <p:pRg st="3" end="3"/>
                                            </p:txEl>
                                          </p:spTgt>
                                        </p:tgtEl>
                                        <p:attrNameLst>
                                          <p:attrName>style.visibility</p:attrName>
                                        </p:attrNameLst>
                                      </p:cBhvr>
                                      <p:to>
                                        <p:strVal val="visible"/>
                                      </p:to>
                                    </p:set>
                                    <p:animEffect transition="in" filter="fade">
                                      <p:cBhvr>
                                        <p:cTn id="22" dur="1000"/>
                                        <p:tgtEl>
                                          <p:spTgt spid="4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3">
                                            <p:txEl>
                                              <p:pRg st="4" end="4"/>
                                            </p:txEl>
                                          </p:spTgt>
                                        </p:tgtEl>
                                        <p:attrNameLst>
                                          <p:attrName>style.visibility</p:attrName>
                                        </p:attrNameLst>
                                      </p:cBhvr>
                                      <p:to>
                                        <p:strVal val="visible"/>
                                      </p:to>
                                    </p:set>
                                    <p:animEffect transition="in" filter="fade">
                                      <p:cBhvr>
                                        <p:cTn id="27" dur="1000"/>
                                        <p:tgtEl>
                                          <p:spTgt spid="4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3">
                                            <p:txEl>
                                              <p:pRg st="5" end="5"/>
                                            </p:txEl>
                                          </p:spTgt>
                                        </p:tgtEl>
                                        <p:attrNameLst>
                                          <p:attrName>style.visibility</p:attrName>
                                        </p:attrNameLst>
                                      </p:cBhvr>
                                      <p:to>
                                        <p:strVal val="visible"/>
                                      </p:to>
                                    </p:set>
                                    <p:animEffect transition="in" filter="fade">
                                      <p:cBhvr>
                                        <p:cTn id="32" dur="1000"/>
                                        <p:tgtEl>
                                          <p:spTgt spid="4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3">
                                            <p:txEl>
                                              <p:pRg st="6" end="6"/>
                                            </p:txEl>
                                          </p:spTgt>
                                        </p:tgtEl>
                                        <p:attrNameLst>
                                          <p:attrName>style.visibility</p:attrName>
                                        </p:attrNameLst>
                                      </p:cBhvr>
                                      <p:to>
                                        <p:strVal val="visible"/>
                                      </p:to>
                                    </p:set>
                                    <p:animEffect transition="in" filter="fade">
                                      <p:cBhvr>
                                        <p:cTn id="37" dur="1000"/>
                                        <p:tgtEl>
                                          <p:spTgt spid="4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3">
                                            <p:txEl>
                                              <p:pRg st="7" end="7"/>
                                            </p:txEl>
                                          </p:spTgt>
                                        </p:tgtEl>
                                        <p:attrNameLst>
                                          <p:attrName>style.visibility</p:attrName>
                                        </p:attrNameLst>
                                      </p:cBhvr>
                                      <p:to>
                                        <p:strVal val="visible"/>
                                      </p:to>
                                    </p:set>
                                    <p:animEffect transition="in" filter="fade">
                                      <p:cBhvr>
                                        <p:cTn id="42" dur="1000"/>
                                        <p:tgtEl>
                                          <p:spTgt spid="43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3">
                                            <p:txEl>
                                              <p:pRg st="8" end="8"/>
                                            </p:txEl>
                                          </p:spTgt>
                                        </p:tgtEl>
                                        <p:attrNameLst>
                                          <p:attrName>style.visibility</p:attrName>
                                        </p:attrNameLst>
                                      </p:cBhvr>
                                      <p:to>
                                        <p:strVal val="visible"/>
                                      </p:to>
                                    </p:set>
                                    <p:animEffect transition="in" filter="fade">
                                      <p:cBhvr>
                                        <p:cTn id="47" dur="1000"/>
                                        <p:tgtEl>
                                          <p:spTgt spid="43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Tensorflow Basics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Tensors </a:t>
            </a:r>
          </a:p>
        </p:txBody>
      </p:sp>
      <p:sp>
        <p:nvSpPr>
          <p:cNvPr id="445" name="Shape 445"/>
          <p:cNvSpPr txBox="1">
            <a:spLocks noGrp="1"/>
          </p:cNvSpPr>
          <p:nvPr>
            <p:ph type="body" idx="1"/>
          </p:nvPr>
        </p:nvSpPr>
        <p:spPr>
          <a:xfrm>
            <a:off x="457200" y="895350"/>
            <a:ext cx="8229600" cy="3147300"/>
          </a:xfrm>
          <a:prstGeom prst="rect">
            <a:avLst/>
          </a:prstGeom>
          <a:noFill/>
          <a:ln>
            <a:noFill/>
          </a:ln>
        </p:spPr>
        <p:txBody>
          <a:bodyPr lIns="91425" tIns="45700" rIns="91425" bIns="45700" anchor="t" anchorCtr="0">
            <a:noAutofit/>
          </a:bodyPr>
          <a:lstStyle/>
          <a:p>
            <a:pPr marL="457200" lvl="0" indent="-228600" rtl="0">
              <a:spcBef>
                <a:spcPts val="0"/>
              </a:spcBef>
              <a:buClr>
                <a:srgbClr val="595959"/>
              </a:buClr>
              <a:buChar char="●"/>
            </a:pPr>
            <a:r>
              <a:rPr lang="en" sz="2400" b="1" dirty="0">
                <a:solidFill>
                  <a:srgbClr val="595959"/>
                </a:solidFill>
              </a:rPr>
              <a:t>Programmers</a:t>
            </a:r>
            <a:r>
              <a:rPr lang="en" sz="2400" dirty="0">
                <a:solidFill>
                  <a:srgbClr val="595959"/>
                </a:solidFill>
              </a:rPr>
              <a:t>: Tensors generalize </a:t>
            </a:r>
            <a:r>
              <a:rPr lang="en" sz="2400" i="1" dirty="0" smtClean="0">
                <a:solidFill>
                  <a:srgbClr val="595959"/>
                </a:solidFill>
              </a:rPr>
              <a:t>multidimensional </a:t>
            </a:r>
            <a:r>
              <a:rPr lang="en" sz="2400" i="1" dirty="0">
                <a:solidFill>
                  <a:srgbClr val="595959"/>
                </a:solidFill>
              </a:rPr>
              <a:t>arrays.</a:t>
            </a:r>
          </a:p>
          <a:p>
            <a:pPr marL="457200" lvl="0" indent="-228600" rtl="0">
              <a:spcBef>
                <a:spcPts val="0"/>
              </a:spcBef>
              <a:buClr>
                <a:srgbClr val="595959"/>
              </a:buClr>
              <a:buChar char="●"/>
            </a:pPr>
            <a:r>
              <a:rPr lang="en" sz="2400" b="1" dirty="0">
                <a:solidFill>
                  <a:srgbClr val="595959"/>
                </a:solidFill>
              </a:rPr>
              <a:t>Mathematicians</a:t>
            </a:r>
            <a:r>
              <a:rPr lang="en" sz="2400" dirty="0">
                <a:solidFill>
                  <a:srgbClr val="595959"/>
                </a:solidFill>
              </a:rPr>
              <a:t>: Generalize </a:t>
            </a:r>
            <a:r>
              <a:rPr lang="en" sz="2400" i="1" dirty="0">
                <a:solidFill>
                  <a:srgbClr val="595959"/>
                </a:solidFill>
              </a:rPr>
              <a:t>scalars, vectors, matrices and linear operators!</a:t>
            </a:r>
          </a:p>
        </p:txBody>
      </p:sp>
      <p:pic>
        <p:nvPicPr>
          <p:cNvPr id="446" name="Shape 446"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447" name="Shape 447"/>
          <p:cNvPicPr preferRelativeResize="0"/>
          <p:nvPr/>
        </p:nvPicPr>
        <p:blipFill>
          <a:blip r:embed="rId4">
            <a:alphaModFix/>
          </a:blip>
          <a:stretch>
            <a:fillRect/>
          </a:stretch>
        </p:blipFill>
        <p:spPr>
          <a:xfrm>
            <a:off x="6005325" y="2852346"/>
            <a:ext cx="2295599" cy="2029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1000"/>
                                        <p:tgtEl>
                                          <p:spTgt spid="4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xEl>
                                              <p:pRg st="1" end="1"/>
                                            </p:txEl>
                                          </p:spTgt>
                                        </p:tgtEl>
                                        <p:attrNameLst>
                                          <p:attrName>style.visibility</p:attrName>
                                        </p:attrNameLst>
                                      </p:cBhvr>
                                      <p:to>
                                        <p:strVal val="visible"/>
                                      </p:to>
                                    </p:set>
                                    <p:animEffect transition="in" filter="fade">
                                      <p:cBhvr>
                                        <p:cTn id="12" dur="1000"/>
                                        <p:tgtEl>
                                          <p:spTgt spid="4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Tensors </a:t>
            </a:r>
          </a:p>
        </p:txBody>
      </p:sp>
      <p:sp>
        <p:nvSpPr>
          <p:cNvPr id="453" name="Shape 453"/>
          <p:cNvSpPr txBox="1">
            <a:spLocks noGrp="1"/>
          </p:cNvSpPr>
          <p:nvPr>
            <p:ph type="body" idx="1"/>
          </p:nvPr>
        </p:nvSpPr>
        <p:spPr>
          <a:xfrm>
            <a:off x="457200" y="895350"/>
            <a:ext cx="8229600" cy="3147300"/>
          </a:xfrm>
          <a:prstGeom prst="rect">
            <a:avLst/>
          </a:prstGeom>
          <a:noFill/>
          <a:ln>
            <a:noFill/>
          </a:ln>
        </p:spPr>
        <p:txBody>
          <a:bodyPr lIns="91425" tIns="45700" rIns="91425" bIns="45700" anchor="t" anchorCtr="0">
            <a:noAutofit/>
          </a:bodyPr>
          <a:lstStyle/>
          <a:p>
            <a:pPr marL="457200" lvl="0" indent="-228600" rtl="0">
              <a:spcBef>
                <a:spcPts val="0"/>
              </a:spcBef>
              <a:buClr>
                <a:srgbClr val="595959"/>
              </a:buClr>
              <a:buChar char="●"/>
            </a:pPr>
            <a:r>
              <a:rPr lang="en" sz="2400">
                <a:solidFill>
                  <a:srgbClr val="595959"/>
                </a:solidFill>
              </a:rPr>
              <a:t>Scalars are (0,0)-tensors, vectors are (1,0)-tensors, etc.</a:t>
            </a:r>
          </a:p>
          <a:p>
            <a:pPr marL="457200" lvl="0" indent="-228600" rtl="0">
              <a:spcBef>
                <a:spcPts val="0"/>
              </a:spcBef>
              <a:buClr>
                <a:srgbClr val="595959"/>
              </a:buClr>
              <a:buChar char="●"/>
            </a:pPr>
            <a:r>
              <a:rPr lang="en" sz="2400">
                <a:solidFill>
                  <a:srgbClr val="595959"/>
                </a:solidFill>
              </a:rPr>
              <a:t>Ops are tensors: inner product is (0,2)-tensor</a:t>
            </a:r>
          </a:p>
          <a:p>
            <a:pPr marL="457200" lvl="0" indent="-228600" rtl="0">
              <a:spcBef>
                <a:spcPts val="0"/>
              </a:spcBef>
              <a:buClr>
                <a:srgbClr val="595959"/>
              </a:buClr>
              <a:buChar char="●"/>
            </a:pPr>
            <a:r>
              <a:rPr lang="en" sz="2400">
                <a:solidFill>
                  <a:srgbClr val="595959"/>
                </a:solidFill>
              </a:rPr>
              <a:t>Tensors can describe a host of mathematical structures and operations, many of which are used in neural network computation</a:t>
            </a:r>
          </a:p>
        </p:txBody>
      </p:sp>
      <p:pic>
        <p:nvPicPr>
          <p:cNvPr id="454" name="Shape 45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455" name="Shape 455"/>
          <p:cNvPicPr preferRelativeResize="0"/>
          <p:nvPr/>
        </p:nvPicPr>
        <p:blipFill>
          <a:blip r:embed="rId4">
            <a:alphaModFix/>
          </a:blip>
          <a:stretch>
            <a:fillRect/>
          </a:stretch>
        </p:blipFill>
        <p:spPr>
          <a:xfrm>
            <a:off x="6005325" y="2852346"/>
            <a:ext cx="2295599" cy="2029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animEffect transition="in" filter="fade">
                                      <p:cBhvr>
                                        <p:cTn id="7" dur="1000"/>
                                        <p:tgtEl>
                                          <p:spTgt spid="4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3">
                                            <p:txEl>
                                              <p:pRg st="1" end="1"/>
                                            </p:txEl>
                                          </p:spTgt>
                                        </p:tgtEl>
                                        <p:attrNameLst>
                                          <p:attrName>style.visibility</p:attrName>
                                        </p:attrNameLst>
                                      </p:cBhvr>
                                      <p:to>
                                        <p:strVal val="visible"/>
                                      </p:to>
                                    </p:set>
                                    <p:animEffect transition="in" filter="fade">
                                      <p:cBhvr>
                                        <p:cTn id="12" dur="1000"/>
                                        <p:tgtEl>
                                          <p:spTgt spid="4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3">
                                            <p:txEl>
                                              <p:pRg st="2" end="2"/>
                                            </p:txEl>
                                          </p:spTgt>
                                        </p:tgtEl>
                                        <p:attrNameLst>
                                          <p:attrName>style.visibility</p:attrName>
                                        </p:attrNameLst>
                                      </p:cBhvr>
                                      <p:to>
                                        <p:strVal val="visible"/>
                                      </p:to>
                                    </p:set>
                                    <p:animEffect transition="in" filter="fade">
                                      <p:cBhvr>
                                        <p:cTn id="17" dur="1000"/>
                                        <p:tgtEl>
                                          <p:spTgt spid="4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Tensors </a:t>
            </a:r>
          </a:p>
        </p:txBody>
      </p:sp>
      <p:sp>
        <p:nvSpPr>
          <p:cNvPr id="461" name="Shape 461"/>
          <p:cNvSpPr txBox="1">
            <a:spLocks noGrp="1"/>
          </p:cNvSpPr>
          <p:nvPr>
            <p:ph type="body" idx="1"/>
          </p:nvPr>
        </p:nvSpPr>
        <p:spPr>
          <a:xfrm>
            <a:off x="457200" y="895350"/>
            <a:ext cx="8229600" cy="3147300"/>
          </a:xfrm>
          <a:prstGeom prst="rect">
            <a:avLst/>
          </a:prstGeom>
          <a:noFill/>
          <a:ln>
            <a:noFill/>
          </a:ln>
        </p:spPr>
        <p:txBody>
          <a:bodyPr lIns="91425" tIns="45700" rIns="91425" bIns="45700" anchor="t" anchorCtr="0">
            <a:noAutofit/>
          </a:bodyPr>
          <a:lstStyle/>
          <a:p>
            <a:pPr marL="457200" lvl="0" indent="-228600" rtl="0">
              <a:spcBef>
                <a:spcPts val="0"/>
              </a:spcBef>
              <a:buClr>
                <a:srgbClr val="595959"/>
              </a:buClr>
              <a:buChar char="●"/>
            </a:pPr>
            <a:r>
              <a:rPr lang="en" sz="2400">
                <a:solidFill>
                  <a:srgbClr val="595959"/>
                </a:solidFill>
              </a:rPr>
              <a:t>Tensorflow describes data as Tensors</a:t>
            </a:r>
          </a:p>
          <a:p>
            <a:pPr marL="457200" lvl="0" indent="-228600" rtl="0">
              <a:spcBef>
                <a:spcPts val="0"/>
              </a:spcBef>
              <a:buClr>
                <a:srgbClr val="595959"/>
              </a:buClr>
              <a:buChar char="●"/>
            </a:pPr>
            <a:r>
              <a:rPr lang="en" sz="2400">
                <a:solidFill>
                  <a:srgbClr val="595959"/>
                </a:solidFill>
              </a:rPr>
              <a:t>Library tries to push as much data through the computational graph, maximizing flow, hence the name TensorFlow</a:t>
            </a:r>
          </a:p>
        </p:txBody>
      </p:sp>
      <p:pic>
        <p:nvPicPr>
          <p:cNvPr id="462" name="Shape 46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463" name="Shape 463"/>
          <p:cNvPicPr preferRelativeResize="0"/>
          <p:nvPr/>
        </p:nvPicPr>
        <p:blipFill>
          <a:blip r:embed="rId4">
            <a:alphaModFix/>
          </a:blip>
          <a:stretch>
            <a:fillRect/>
          </a:stretch>
        </p:blipFill>
        <p:spPr>
          <a:xfrm>
            <a:off x="6005325" y="2852346"/>
            <a:ext cx="2295599" cy="2029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animEffect transition="in" filter="fade">
                                      <p:cBhvr>
                                        <p:cTn id="7" dur="1000"/>
                                        <p:tgtEl>
                                          <p:spTgt spid="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xEl>
                                              <p:pRg st="1" end="1"/>
                                            </p:txEl>
                                          </p:spTgt>
                                        </p:tgtEl>
                                        <p:attrNameLst>
                                          <p:attrName>style.visibility</p:attrName>
                                        </p:attrNameLst>
                                      </p:cBhvr>
                                      <p:to>
                                        <p:strVal val="visible"/>
                                      </p:to>
                                    </p:set>
                                    <p:animEffect transition="in" filter="fade">
                                      <p:cBhvr>
                                        <p:cTn id="12" dur="1000"/>
                                        <p:tgtEl>
                                          <p:spTgt spid="4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NN Review - Defining NNs</a:t>
            </a:r>
          </a:p>
        </p:txBody>
      </p:sp>
      <p:sp>
        <p:nvSpPr>
          <p:cNvPr id="189" name="Shape 189"/>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595959"/>
              </a:buClr>
              <a:buSzPct val="100000"/>
            </a:pPr>
            <a:r>
              <a:rPr lang="en" sz="1800">
                <a:solidFill>
                  <a:srgbClr val="595959"/>
                </a:solidFill>
                <a:latin typeface="Arial"/>
                <a:ea typeface="Arial"/>
                <a:cs typeface="Arial"/>
                <a:sym typeface="Arial"/>
              </a:rPr>
              <a:t>NNs are simplified models of neural processing in the brain</a:t>
            </a:r>
          </a:p>
          <a:p>
            <a:pPr marL="0" lvl="0" indent="0">
              <a:spcBef>
                <a:spcPts val="0"/>
              </a:spcBef>
              <a:buNone/>
            </a:pPr>
            <a:endParaRPr/>
          </a:p>
        </p:txBody>
      </p:sp>
      <p:pic>
        <p:nvPicPr>
          <p:cNvPr id="190" name="Shape 190"/>
          <p:cNvPicPr preferRelativeResize="0"/>
          <p:nvPr/>
        </p:nvPicPr>
        <p:blipFill>
          <a:blip r:embed="rId3">
            <a:alphaModFix/>
          </a:blip>
          <a:stretch>
            <a:fillRect/>
          </a:stretch>
        </p:blipFill>
        <p:spPr>
          <a:xfrm>
            <a:off x="2180235" y="1732951"/>
            <a:ext cx="4783525" cy="3131872"/>
          </a:xfrm>
          <a:prstGeom prst="rect">
            <a:avLst/>
          </a:prstGeom>
          <a:noFill/>
          <a:ln>
            <a:noFill/>
          </a:ln>
        </p:spPr>
      </p:pic>
      <p:pic>
        <p:nvPicPr>
          <p:cNvPr id="191" name="Shape 191"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extLst>
      <p:ext uri="{BB962C8B-B14F-4D97-AF65-F5344CB8AC3E}">
        <p14:creationId xmlns:p14="http://schemas.microsoft.com/office/powerpoint/2010/main" val="1063169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Computation Graph</a:t>
            </a:r>
          </a:p>
        </p:txBody>
      </p:sp>
      <p:sp>
        <p:nvSpPr>
          <p:cNvPr id="469" name="Shape 469"/>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Where all variables and operations for an NN live</a:t>
            </a:r>
          </a:p>
          <a:p>
            <a:pPr marL="457200" lvl="0" indent="-228600" rtl="0">
              <a:spcBef>
                <a:spcPts val="0"/>
              </a:spcBef>
              <a:buClr>
                <a:srgbClr val="595959"/>
              </a:buClr>
            </a:pPr>
            <a:r>
              <a:rPr lang="en">
                <a:solidFill>
                  <a:srgbClr val="595959"/>
                </a:solidFill>
              </a:rPr>
              <a:t>Can define and use multiple graphs at once</a:t>
            </a:r>
          </a:p>
          <a:p>
            <a:pPr marL="914400" lvl="1" indent="-228600" rtl="0">
              <a:spcBef>
                <a:spcPts val="0"/>
              </a:spcBef>
              <a:buClr>
                <a:srgbClr val="595959"/>
              </a:buClr>
            </a:pPr>
            <a:r>
              <a:rPr lang="en">
                <a:solidFill>
                  <a:srgbClr val="595959"/>
                </a:solidFill>
              </a:rPr>
              <a:t>Most applications just use a single default graph</a:t>
            </a:r>
          </a:p>
          <a:p>
            <a:pPr lvl="0">
              <a:spcBef>
                <a:spcPts val="0"/>
              </a:spcBef>
              <a:buNone/>
            </a:pPr>
            <a:endParaRPr/>
          </a:p>
        </p:txBody>
      </p:sp>
      <p:pic>
        <p:nvPicPr>
          <p:cNvPr id="470" name="Shape 47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Computation Graph</a:t>
            </a:r>
          </a:p>
        </p:txBody>
      </p:sp>
      <p:sp>
        <p:nvSpPr>
          <p:cNvPr id="476" name="Shape 476"/>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Workflow split into two parts: construction and execution</a:t>
            </a:r>
          </a:p>
          <a:p>
            <a:pPr lvl="0" rtl="0">
              <a:spcBef>
                <a:spcPts val="0"/>
              </a:spcBef>
              <a:buNone/>
            </a:pPr>
            <a:endParaRPr/>
          </a:p>
        </p:txBody>
      </p:sp>
      <p:pic>
        <p:nvPicPr>
          <p:cNvPr id="477" name="Shape 47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Computation Graph</a:t>
            </a:r>
          </a:p>
        </p:txBody>
      </p:sp>
      <p:pic>
        <p:nvPicPr>
          <p:cNvPr id="483" name="Shape 48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484" name="Shape 484"/>
          <p:cNvPicPr preferRelativeResize="0"/>
          <p:nvPr/>
        </p:nvPicPr>
        <p:blipFill>
          <a:blip r:embed="rId4">
            <a:alphaModFix/>
          </a:blip>
          <a:stretch>
            <a:fillRect/>
          </a:stretch>
        </p:blipFill>
        <p:spPr>
          <a:xfrm>
            <a:off x="745574" y="1600425"/>
            <a:ext cx="3137864" cy="2031687"/>
          </a:xfrm>
          <a:prstGeom prst="rect">
            <a:avLst/>
          </a:prstGeom>
          <a:noFill/>
          <a:ln>
            <a:noFill/>
          </a:ln>
        </p:spPr>
      </p:pic>
      <p:pic>
        <p:nvPicPr>
          <p:cNvPr id="485" name="Shape 485"/>
          <p:cNvPicPr preferRelativeResize="0"/>
          <p:nvPr/>
        </p:nvPicPr>
        <p:blipFill rotWithShape="1">
          <a:blip r:embed="rId5">
            <a:alphaModFix/>
          </a:blip>
          <a:srcRect l="32212" t="11386"/>
          <a:stretch/>
        </p:blipFill>
        <p:spPr>
          <a:xfrm>
            <a:off x="4855150" y="1586549"/>
            <a:ext cx="2643997" cy="1970400"/>
          </a:xfrm>
          <a:prstGeom prst="rect">
            <a:avLst/>
          </a:prstGeom>
          <a:noFill/>
          <a:ln>
            <a:noFill/>
          </a:ln>
        </p:spPr>
      </p:pic>
      <p:sp>
        <p:nvSpPr>
          <p:cNvPr id="486" name="Shape 486"/>
          <p:cNvSpPr txBox="1">
            <a:spLocks noGrp="1"/>
          </p:cNvSpPr>
          <p:nvPr>
            <p:ph type="body" idx="1"/>
          </p:nvPr>
        </p:nvSpPr>
        <p:spPr>
          <a:xfrm>
            <a:off x="923800" y="3884600"/>
            <a:ext cx="2643900" cy="461700"/>
          </a:xfrm>
          <a:prstGeom prst="rect">
            <a:avLst/>
          </a:prstGeom>
          <a:noFill/>
          <a:ln>
            <a:noFill/>
          </a:ln>
        </p:spPr>
        <p:txBody>
          <a:bodyPr lIns="91425" tIns="45700" rIns="91425" bIns="45700" anchor="t" anchorCtr="0">
            <a:noAutofit/>
          </a:bodyPr>
          <a:lstStyle/>
          <a:p>
            <a:pPr marR="0" lvl="0" algn="ctr" rtl="0">
              <a:lnSpc>
                <a:spcPct val="115000"/>
              </a:lnSpc>
              <a:spcBef>
                <a:spcPts val="280"/>
              </a:spcBef>
              <a:spcAft>
                <a:spcPts val="0"/>
              </a:spcAft>
              <a:buNone/>
            </a:pPr>
            <a:r>
              <a:rPr lang="en" sz="2000">
                <a:solidFill>
                  <a:srgbClr val="7F7F7F"/>
                </a:solidFill>
                <a:latin typeface="Raleway"/>
                <a:ea typeface="Raleway"/>
                <a:cs typeface="Raleway"/>
                <a:sym typeface="Raleway"/>
              </a:rPr>
              <a:t>Construction</a:t>
            </a:r>
          </a:p>
        </p:txBody>
      </p:sp>
      <p:sp>
        <p:nvSpPr>
          <p:cNvPr id="487" name="Shape 487"/>
          <p:cNvSpPr txBox="1">
            <a:spLocks noGrp="1"/>
          </p:cNvSpPr>
          <p:nvPr>
            <p:ph type="body" idx="1"/>
          </p:nvPr>
        </p:nvSpPr>
        <p:spPr>
          <a:xfrm>
            <a:off x="4855200" y="3884600"/>
            <a:ext cx="2643900" cy="461700"/>
          </a:xfrm>
          <a:prstGeom prst="rect">
            <a:avLst/>
          </a:prstGeom>
          <a:noFill/>
          <a:ln>
            <a:noFill/>
          </a:ln>
        </p:spPr>
        <p:txBody>
          <a:bodyPr lIns="91425" tIns="45700" rIns="91425" bIns="45700" anchor="t" anchorCtr="0">
            <a:noAutofit/>
          </a:bodyPr>
          <a:lstStyle/>
          <a:p>
            <a:pPr marR="0" lvl="0" algn="ctr" rtl="0">
              <a:lnSpc>
                <a:spcPct val="115000"/>
              </a:lnSpc>
              <a:spcBef>
                <a:spcPts val="280"/>
              </a:spcBef>
              <a:spcAft>
                <a:spcPts val="0"/>
              </a:spcAft>
              <a:buNone/>
            </a:pPr>
            <a:r>
              <a:rPr lang="en" sz="2000">
                <a:solidFill>
                  <a:srgbClr val="7F7F7F"/>
                </a:solidFill>
                <a:latin typeface="Raleway"/>
                <a:ea typeface="Raleway"/>
                <a:cs typeface="Raleway"/>
                <a:sym typeface="Raleway"/>
              </a:rPr>
              <a:t>Execution</a:t>
            </a:r>
          </a:p>
        </p:txBody>
      </p:sp>
      <p:cxnSp>
        <p:nvCxnSpPr>
          <p:cNvPr id="488" name="Shape 488"/>
          <p:cNvCxnSpPr>
            <a:stCxn id="486" idx="3"/>
            <a:endCxn id="487" idx="1"/>
          </p:cNvCxnSpPr>
          <p:nvPr/>
        </p:nvCxnSpPr>
        <p:spPr>
          <a:xfrm>
            <a:off x="3567700" y="4115450"/>
            <a:ext cx="12876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animEffect transition="in" filter="fade">
                                      <p:cBhvr>
                                        <p:cTn id="15" dur="1000"/>
                                        <p:tgtEl>
                                          <p:spTgt spid="488"/>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485"/>
                                        </p:tgtEl>
                                        <p:attrNameLst>
                                          <p:attrName>style.visibility</p:attrName>
                                        </p:attrNameLst>
                                      </p:cBhvr>
                                      <p:to>
                                        <p:strVal val="visible"/>
                                      </p:to>
                                    </p:set>
                                    <p:animEffect transition="in" filter="fade">
                                      <p:cBhvr>
                                        <p:cTn id="19" dur="1000"/>
                                        <p:tgtEl>
                                          <p:spTgt spid="485"/>
                                        </p:tgtEl>
                                      </p:cBhvr>
                                    </p:animEffect>
                                  </p:childTnLst>
                                </p:cTn>
                              </p:par>
                              <p:par>
                                <p:cTn id="20" presetID="10" presetClass="entr" presetSubtype="0" fill="hold" nodeType="withEffect">
                                  <p:stCondLst>
                                    <p:cond delay="0"/>
                                  </p:stCondLst>
                                  <p:childTnLst>
                                    <p:set>
                                      <p:cBhvr>
                                        <p:cTn id="21" dur="1" fill="hold">
                                          <p:stCondLst>
                                            <p:cond delay="0"/>
                                          </p:stCondLst>
                                        </p:cTn>
                                        <p:tgtEl>
                                          <p:spTgt spid="487"/>
                                        </p:tgtEl>
                                        <p:attrNameLst>
                                          <p:attrName>style.visibility</p:attrName>
                                        </p:attrNameLst>
                                      </p:cBhvr>
                                      <p:to>
                                        <p:strVal val="visible"/>
                                      </p:to>
                                    </p:set>
                                    <p:animEffect transition="in" filter="fade">
                                      <p:cBhvr>
                                        <p:cTn id="22" dur="10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Computation Graph</a:t>
            </a:r>
          </a:p>
        </p:txBody>
      </p:sp>
      <p:sp>
        <p:nvSpPr>
          <p:cNvPr id="494" name="Shape 494"/>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Workflow split into two parts: construction and execution</a:t>
            </a:r>
          </a:p>
          <a:p>
            <a:pPr marL="457200" lvl="0" indent="-228600" rtl="0">
              <a:spcBef>
                <a:spcPts val="0"/>
              </a:spcBef>
              <a:buClr>
                <a:srgbClr val="595959"/>
              </a:buClr>
            </a:pPr>
            <a:r>
              <a:rPr lang="en">
                <a:solidFill>
                  <a:srgbClr val="595959"/>
                </a:solidFill>
              </a:rPr>
              <a:t>Construction: graph variables are created and linked</a:t>
            </a:r>
          </a:p>
          <a:p>
            <a:pPr marL="457200" lvl="0" indent="-228600" rtl="0">
              <a:spcBef>
                <a:spcPts val="0"/>
              </a:spcBef>
              <a:buClr>
                <a:srgbClr val="595959"/>
              </a:buClr>
            </a:pPr>
            <a:r>
              <a:rPr lang="en">
                <a:solidFill>
                  <a:srgbClr val="595959"/>
                </a:solidFill>
              </a:rPr>
              <a:t>Execution: Forward and Backpropagation are run in Sessions</a:t>
            </a:r>
          </a:p>
          <a:p>
            <a:pPr lvl="0" rtl="0">
              <a:spcBef>
                <a:spcPts val="0"/>
              </a:spcBef>
              <a:buNone/>
            </a:pPr>
            <a:endParaRPr/>
          </a:p>
        </p:txBody>
      </p:sp>
      <p:pic>
        <p:nvPicPr>
          <p:cNvPr id="495" name="Shape 49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Stores parameters in the graph</a:t>
            </a:r>
          </a:p>
          <a:p>
            <a:pPr marL="457200" lvl="0" indent="-228600" rtl="0">
              <a:spcBef>
                <a:spcPts val="0"/>
              </a:spcBef>
              <a:buClr>
                <a:srgbClr val="595959"/>
              </a:buClr>
            </a:pPr>
            <a:r>
              <a:rPr lang="en">
                <a:solidFill>
                  <a:srgbClr val="595959"/>
                </a:solidFill>
              </a:rPr>
              <a:t>Can be trainable (optimized during backprop) or untrainable</a:t>
            </a:r>
          </a:p>
          <a:p>
            <a:pPr marL="457200" lvl="0" indent="-228600" rtl="0">
              <a:spcBef>
                <a:spcPts val="0"/>
              </a:spcBef>
              <a:buClr>
                <a:srgbClr val="595959"/>
              </a:buClr>
            </a:pPr>
            <a:r>
              <a:rPr lang="en">
                <a:solidFill>
                  <a:srgbClr val="595959"/>
                </a:solidFill>
              </a:rPr>
              <a:t>Variety of initialization methods (e.g. constant, random, etc.)</a:t>
            </a:r>
          </a:p>
          <a:p>
            <a:pPr lvl="0">
              <a:spcBef>
                <a:spcPts val="0"/>
              </a:spcBef>
              <a:buClr>
                <a:schemeClr val="dk1"/>
              </a:buClr>
              <a:buSzPct val="45833"/>
              <a:buFont typeface="Arial"/>
              <a:buNone/>
            </a:pPr>
            <a:endParaRPr/>
          </a:p>
          <a:p>
            <a:pPr lvl="0">
              <a:spcBef>
                <a:spcPts val="0"/>
              </a:spcBef>
              <a:buNone/>
            </a:pPr>
            <a:endParaRPr/>
          </a:p>
        </p:txBody>
      </p:sp>
      <p:sp>
        <p:nvSpPr>
          <p:cNvPr id="501" name="Shape 50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Variables</a:t>
            </a:r>
          </a:p>
        </p:txBody>
      </p:sp>
      <p:pic>
        <p:nvPicPr>
          <p:cNvPr id="502" name="Shape 50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Takes in variables and/or outputs from other operations</a:t>
            </a:r>
          </a:p>
          <a:p>
            <a:pPr marL="457200" lvl="0" indent="-228600" rtl="0">
              <a:spcBef>
                <a:spcPts val="0"/>
              </a:spcBef>
              <a:buClr>
                <a:srgbClr val="595959"/>
              </a:buClr>
            </a:pPr>
            <a:r>
              <a:rPr lang="en">
                <a:solidFill>
                  <a:srgbClr val="595959"/>
                </a:solidFill>
              </a:rPr>
              <a:t>Can be fed into other ops and linked into the graph</a:t>
            </a:r>
          </a:p>
          <a:p>
            <a:pPr lvl="0" rtl="0">
              <a:spcBef>
                <a:spcPts val="0"/>
              </a:spcBef>
              <a:buNone/>
            </a:pPr>
            <a:endParaRPr/>
          </a:p>
          <a:p>
            <a:pPr lvl="0" rtl="0">
              <a:spcBef>
                <a:spcPts val="0"/>
              </a:spcBef>
              <a:buNone/>
            </a:pPr>
            <a:endParaRPr/>
          </a:p>
        </p:txBody>
      </p:sp>
      <p:sp>
        <p:nvSpPr>
          <p:cNvPr id="508" name="Shape 50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Operations</a:t>
            </a:r>
          </a:p>
        </p:txBody>
      </p:sp>
      <p:pic>
        <p:nvPicPr>
          <p:cNvPr id="509" name="Shape 509"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Variables+Ops</a:t>
            </a:r>
          </a:p>
        </p:txBody>
      </p:sp>
      <p:pic>
        <p:nvPicPr>
          <p:cNvPr id="515" name="Shape 51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516" name="Shape 516"/>
          <p:cNvSpPr/>
          <p:nvPr/>
        </p:nvSpPr>
        <p:spPr>
          <a:xfrm>
            <a:off x="601625" y="3100937"/>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tf.constant(5.0)</a:t>
            </a:r>
          </a:p>
        </p:txBody>
      </p:sp>
      <p:sp>
        <p:nvSpPr>
          <p:cNvPr id="517" name="Shape 517"/>
          <p:cNvSpPr/>
          <p:nvPr/>
        </p:nvSpPr>
        <p:spPr>
          <a:xfrm>
            <a:off x="601525" y="2150062"/>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tf.constant(3.0)</a:t>
            </a:r>
          </a:p>
        </p:txBody>
      </p:sp>
      <p:sp>
        <p:nvSpPr>
          <p:cNvPr id="518" name="Shape 518"/>
          <p:cNvSpPr/>
          <p:nvPr/>
        </p:nvSpPr>
        <p:spPr>
          <a:xfrm>
            <a:off x="3996350" y="1972462"/>
            <a:ext cx="21516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tf.random_normal</a:t>
            </a:r>
          </a:p>
          <a:p>
            <a:pPr lvl="0" algn="ctr" rtl="0">
              <a:spcBef>
                <a:spcPts val="0"/>
              </a:spcBef>
              <a:buNone/>
            </a:pPr>
            <a:r>
              <a:rPr lang="en">
                <a:latin typeface="Courier New"/>
                <a:ea typeface="Courier New"/>
                <a:cs typeface="Courier New"/>
                <a:sym typeface="Courier New"/>
              </a:rPr>
              <a:t>(mean=1, stddev=2)</a:t>
            </a:r>
          </a:p>
        </p:txBody>
      </p:sp>
      <p:sp>
        <p:nvSpPr>
          <p:cNvPr id="519" name="Shape 519"/>
          <p:cNvSpPr/>
          <p:nvPr/>
        </p:nvSpPr>
        <p:spPr>
          <a:xfrm>
            <a:off x="3675325" y="2994112"/>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tf.add()</a:t>
            </a:r>
          </a:p>
        </p:txBody>
      </p:sp>
      <p:sp>
        <p:nvSpPr>
          <p:cNvPr id="520" name="Shape 520"/>
          <p:cNvSpPr/>
          <p:nvPr/>
        </p:nvSpPr>
        <p:spPr>
          <a:xfrm>
            <a:off x="6937175" y="2643812"/>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tf.mul()</a:t>
            </a:r>
          </a:p>
        </p:txBody>
      </p:sp>
      <p:cxnSp>
        <p:nvCxnSpPr>
          <p:cNvPr id="521" name="Shape 521"/>
          <p:cNvCxnSpPr>
            <a:stCxn id="516" idx="3"/>
            <a:endCxn id="519" idx="1"/>
          </p:cNvCxnSpPr>
          <p:nvPr/>
        </p:nvCxnSpPr>
        <p:spPr>
          <a:xfrm rot="10800000" flipH="1">
            <a:off x="2534525" y="3242987"/>
            <a:ext cx="1140900" cy="127800"/>
          </a:xfrm>
          <a:prstGeom prst="straightConnector1">
            <a:avLst/>
          </a:prstGeom>
          <a:noFill/>
          <a:ln w="9525" cap="flat" cmpd="sng">
            <a:solidFill>
              <a:srgbClr val="1F497D"/>
            </a:solidFill>
            <a:prstDash val="solid"/>
            <a:round/>
            <a:headEnd type="none" w="lg" len="lg"/>
            <a:tailEnd type="triangle" w="lg" len="lg"/>
          </a:ln>
        </p:spPr>
      </p:cxnSp>
      <p:cxnSp>
        <p:nvCxnSpPr>
          <p:cNvPr id="522" name="Shape 522"/>
          <p:cNvCxnSpPr>
            <a:stCxn id="517" idx="3"/>
            <a:endCxn id="519" idx="1"/>
          </p:cNvCxnSpPr>
          <p:nvPr/>
        </p:nvCxnSpPr>
        <p:spPr>
          <a:xfrm>
            <a:off x="2534425" y="2419912"/>
            <a:ext cx="1140900" cy="823200"/>
          </a:xfrm>
          <a:prstGeom prst="straightConnector1">
            <a:avLst/>
          </a:prstGeom>
          <a:noFill/>
          <a:ln w="9525" cap="flat" cmpd="sng">
            <a:solidFill>
              <a:srgbClr val="1F497D"/>
            </a:solidFill>
            <a:prstDash val="solid"/>
            <a:round/>
            <a:headEnd type="none" w="lg" len="lg"/>
            <a:tailEnd type="triangle" w="lg" len="lg"/>
          </a:ln>
        </p:spPr>
      </p:cxnSp>
      <p:cxnSp>
        <p:nvCxnSpPr>
          <p:cNvPr id="523" name="Shape 523"/>
          <p:cNvCxnSpPr>
            <a:stCxn id="519" idx="3"/>
            <a:endCxn id="520" idx="1"/>
          </p:cNvCxnSpPr>
          <p:nvPr/>
        </p:nvCxnSpPr>
        <p:spPr>
          <a:xfrm rot="10800000" flipH="1">
            <a:off x="5280625" y="2892562"/>
            <a:ext cx="1656600" cy="350400"/>
          </a:xfrm>
          <a:prstGeom prst="straightConnector1">
            <a:avLst/>
          </a:prstGeom>
          <a:noFill/>
          <a:ln w="9525" cap="flat" cmpd="sng">
            <a:solidFill>
              <a:srgbClr val="1F497D"/>
            </a:solidFill>
            <a:prstDash val="solid"/>
            <a:round/>
            <a:headEnd type="none" w="lg" len="lg"/>
            <a:tailEnd type="triangle" w="lg" len="lg"/>
          </a:ln>
        </p:spPr>
      </p:cxnSp>
      <p:cxnSp>
        <p:nvCxnSpPr>
          <p:cNvPr id="524" name="Shape 524"/>
          <p:cNvCxnSpPr>
            <a:stCxn id="518" idx="3"/>
            <a:endCxn id="520" idx="1"/>
          </p:cNvCxnSpPr>
          <p:nvPr/>
        </p:nvCxnSpPr>
        <p:spPr>
          <a:xfrm>
            <a:off x="6147950" y="2242312"/>
            <a:ext cx="789300" cy="650400"/>
          </a:xfrm>
          <a:prstGeom prst="straightConnector1">
            <a:avLst/>
          </a:prstGeom>
          <a:noFill/>
          <a:ln w="9525" cap="flat" cmpd="sng">
            <a:solidFill>
              <a:srgbClr val="1F497D"/>
            </a:solidFill>
            <a:prstDash val="solid"/>
            <a:round/>
            <a:headEnd type="none" w="lg" len="lg"/>
            <a:tailEnd type="triangle" w="lg" len="lg"/>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Sessions</a:t>
            </a:r>
          </a:p>
        </p:txBody>
      </p:sp>
      <p:pic>
        <p:nvPicPr>
          <p:cNvPr id="530" name="Shape 53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531" name="Shape 531"/>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Initialize, run operations, etc. on the graph</a:t>
            </a:r>
          </a:p>
          <a:p>
            <a:pPr marL="914400" lvl="1" indent="-228600" rtl="0">
              <a:spcBef>
                <a:spcPts val="0"/>
              </a:spcBef>
              <a:buClr>
                <a:srgbClr val="595959"/>
              </a:buClr>
            </a:pPr>
            <a:r>
              <a:rPr lang="en">
                <a:solidFill>
                  <a:srgbClr val="595959"/>
                </a:solidFill>
              </a:rPr>
              <a:t>Handles all interactions with the graph after construction</a:t>
            </a:r>
          </a:p>
          <a:p>
            <a:pPr marL="914400" lvl="1" indent="-228600" rtl="0">
              <a:spcBef>
                <a:spcPts val="0"/>
              </a:spcBef>
              <a:buClr>
                <a:srgbClr val="595959"/>
              </a:buClr>
            </a:pPr>
            <a:r>
              <a:rPr lang="en">
                <a:solidFill>
                  <a:srgbClr val="595959"/>
                </a:solidFill>
              </a:rPr>
              <a:t>Handles communication between devices (e.g. cpu-&gt;gpu)</a:t>
            </a:r>
          </a:p>
          <a:p>
            <a:pPr marL="457200" lvl="0" indent="-228600" rtl="0">
              <a:spcBef>
                <a:spcPts val="0"/>
              </a:spcBef>
              <a:buClr>
                <a:srgbClr val="595959"/>
              </a:buClr>
            </a:pPr>
            <a:r>
              <a:rPr lang="en">
                <a:solidFill>
                  <a:srgbClr val="595959"/>
                </a:solidFill>
              </a:rPr>
              <a:t>Call the session’s run method to execute an op, and the series of ops connecting to it</a:t>
            </a:r>
          </a:p>
          <a:p>
            <a:pPr lvl="0" rtl="0">
              <a:spcBef>
                <a:spcPts val="0"/>
              </a:spcBef>
              <a:buNone/>
            </a:pPr>
            <a:endParaRPr/>
          </a:p>
          <a:p>
            <a:pPr lvl="0" rtl="0">
              <a:spcBef>
                <a:spcPts val="0"/>
              </a:spcBef>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Sessions</a:t>
            </a:r>
          </a:p>
        </p:txBody>
      </p:sp>
      <p:pic>
        <p:nvPicPr>
          <p:cNvPr id="537" name="Shape 53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538" name="Shape 538"/>
          <p:cNvSpPr txBox="1"/>
          <p:nvPr/>
        </p:nvSpPr>
        <p:spPr>
          <a:xfrm>
            <a:off x="1215675" y="224985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3.0</a:t>
            </a:r>
          </a:p>
        </p:txBody>
      </p:sp>
      <p:sp>
        <p:nvSpPr>
          <p:cNvPr id="539" name="Shape 539"/>
          <p:cNvSpPr txBox="1"/>
          <p:nvPr/>
        </p:nvSpPr>
        <p:spPr>
          <a:xfrm>
            <a:off x="1215675" y="319240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5.0</a:t>
            </a:r>
          </a:p>
        </p:txBody>
      </p:sp>
      <p:sp>
        <p:nvSpPr>
          <p:cNvPr id="540" name="Shape 540"/>
          <p:cNvSpPr txBox="1"/>
          <p:nvPr/>
        </p:nvSpPr>
        <p:spPr>
          <a:xfrm>
            <a:off x="4716500" y="207205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1.68</a:t>
            </a:r>
          </a:p>
        </p:txBody>
      </p:sp>
      <p:sp>
        <p:nvSpPr>
          <p:cNvPr id="541" name="Shape 541"/>
          <p:cNvSpPr txBox="1"/>
          <p:nvPr/>
        </p:nvSpPr>
        <p:spPr>
          <a:xfrm>
            <a:off x="4105300" y="308710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8.0</a:t>
            </a:r>
          </a:p>
        </p:txBody>
      </p:sp>
      <p:sp>
        <p:nvSpPr>
          <p:cNvPr id="542" name="Shape 542"/>
          <p:cNvSpPr txBox="1"/>
          <p:nvPr/>
        </p:nvSpPr>
        <p:spPr>
          <a:xfrm>
            <a:off x="7300650" y="2740650"/>
            <a:ext cx="6726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13.44</a:t>
            </a:r>
          </a:p>
        </p:txBody>
      </p:sp>
      <p:sp>
        <p:nvSpPr>
          <p:cNvPr id="543" name="Shape 543"/>
          <p:cNvSpPr/>
          <p:nvPr/>
        </p:nvSpPr>
        <p:spPr>
          <a:xfrm>
            <a:off x="498750" y="3544225"/>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tf.constant(5.0)</a:t>
            </a:r>
          </a:p>
        </p:txBody>
      </p:sp>
      <p:sp>
        <p:nvSpPr>
          <p:cNvPr id="544" name="Shape 544"/>
          <p:cNvSpPr/>
          <p:nvPr/>
        </p:nvSpPr>
        <p:spPr>
          <a:xfrm>
            <a:off x="498650" y="2593350"/>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tf.constant(3.0)</a:t>
            </a:r>
          </a:p>
        </p:txBody>
      </p:sp>
      <p:sp>
        <p:nvSpPr>
          <p:cNvPr id="545" name="Shape 545"/>
          <p:cNvSpPr/>
          <p:nvPr/>
        </p:nvSpPr>
        <p:spPr>
          <a:xfrm>
            <a:off x="3893475" y="2415750"/>
            <a:ext cx="21516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tf.random_normal</a:t>
            </a:r>
          </a:p>
          <a:p>
            <a:pPr lvl="0" algn="ctr" rtl="0">
              <a:spcBef>
                <a:spcPts val="0"/>
              </a:spcBef>
              <a:buNone/>
            </a:pPr>
            <a:r>
              <a:rPr lang="en">
                <a:latin typeface="Courier New"/>
                <a:ea typeface="Courier New"/>
                <a:cs typeface="Courier New"/>
                <a:sym typeface="Courier New"/>
              </a:rPr>
              <a:t>(mean=1, stddev=2)</a:t>
            </a:r>
          </a:p>
        </p:txBody>
      </p:sp>
      <p:sp>
        <p:nvSpPr>
          <p:cNvPr id="546" name="Shape 546"/>
          <p:cNvSpPr/>
          <p:nvPr/>
        </p:nvSpPr>
        <p:spPr>
          <a:xfrm>
            <a:off x="3572450" y="3437400"/>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tf.add()</a:t>
            </a:r>
          </a:p>
        </p:txBody>
      </p:sp>
      <p:sp>
        <p:nvSpPr>
          <p:cNvPr id="547" name="Shape 547"/>
          <p:cNvSpPr/>
          <p:nvPr/>
        </p:nvSpPr>
        <p:spPr>
          <a:xfrm>
            <a:off x="6834300" y="3087100"/>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tf.mul()</a:t>
            </a:r>
          </a:p>
        </p:txBody>
      </p:sp>
      <p:cxnSp>
        <p:nvCxnSpPr>
          <p:cNvPr id="548" name="Shape 548"/>
          <p:cNvCxnSpPr>
            <a:stCxn id="543" idx="3"/>
            <a:endCxn id="546" idx="1"/>
          </p:cNvCxnSpPr>
          <p:nvPr/>
        </p:nvCxnSpPr>
        <p:spPr>
          <a:xfrm rot="10800000" flipH="1">
            <a:off x="2431650" y="3686275"/>
            <a:ext cx="1140900" cy="127800"/>
          </a:xfrm>
          <a:prstGeom prst="straightConnector1">
            <a:avLst/>
          </a:prstGeom>
          <a:noFill/>
          <a:ln w="9525" cap="flat" cmpd="sng">
            <a:solidFill>
              <a:srgbClr val="1F497D"/>
            </a:solidFill>
            <a:prstDash val="solid"/>
            <a:round/>
            <a:headEnd type="none" w="lg" len="lg"/>
            <a:tailEnd type="triangle" w="lg" len="lg"/>
          </a:ln>
        </p:spPr>
      </p:cxnSp>
      <p:cxnSp>
        <p:nvCxnSpPr>
          <p:cNvPr id="549" name="Shape 549"/>
          <p:cNvCxnSpPr>
            <a:stCxn id="544" idx="3"/>
            <a:endCxn id="546" idx="1"/>
          </p:cNvCxnSpPr>
          <p:nvPr/>
        </p:nvCxnSpPr>
        <p:spPr>
          <a:xfrm>
            <a:off x="2431550" y="2863200"/>
            <a:ext cx="1140900" cy="823200"/>
          </a:xfrm>
          <a:prstGeom prst="straightConnector1">
            <a:avLst/>
          </a:prstGeom>
          <a:noFill/>
          <a:ln w="9525" cap="flat" cmpd="sng">
            <a:solidFill>
              <a:srgbClr val="1F497D"/>
            </a:solidFill>
            <a:prstDash val="solid"/>
            <a:round/>
            <a:headEnd type="none" w="lg" len="lg"/>
            <a:tailEnd type="triangle" w="lg" len="lg"/>
          </a:ln>
        </p:spPr>
      </p:cxnSp>
      <p:cxnSp>
        <p:nvCxnSpPr>
          <p:cNvPr id="550" name="Shape 550"/>
          <p:cNvCxnSpPr>
            <a:stCxn id="546" idx="3"/>
            <a:endCxn id="547" idx="1"/>
          </p:cNvCxnSpPr>
          <p:nvPr/>
        </p:nvCxnSpPr>
        <p:spPr>
          <a:xfrm rot="10800000" flipH="1">
            <a:off x="5177750" y="3335850"/>
            <a:ext cx="1656600" cy="350400"/>
          </a:xfrm>
          <a:prstGeom prst="straightConnector1">
            <a:avLst/>
          </a:prstGeom>
          <a:noFill/>
          <a:ln w="9525" cap="flat" cmpd="sng">
            <a:solidFill>
              <a:srgbClr val="1F497D"/>
            </a:solidFill>
            <a:prstDash val="solid"/>
            <a:round/>
            <a:headEnd type="none" w="lg" len="lg"/>
            <a:tailEnd type="triangle" w="lg" len="lg"/>
          </a:ln>
        </p:spPr>
      </p:cxnSp>
      <p:cxnSp>
        <p:nvCxnSpPr>
          <p:cNvPr id="551" name="Shape 551"/>
          <p:cNvCxnSpPr>
            <a:stCxn id="545" idx="3"/>
            <a:endCxn id="547" idx="1"/>
          </p:cNvCxnSpPr>
          <p:nvPr/>
        </p:nvCxnSpPr>
        <p:spPr>
          <a:xfrm>
            <a:off x="6045075" y="2685600"/>
            <a:ext cx="789300" cy="650400"/>
          </a:xfrm>
          <a:prstGeom prst="straightConnector1">
            <a:avLst/>
          </a:prstGeom>
          <a:noFill/>
          <a:ln w="9525" cap="flat" cmpd="sng">
            <a:solidFill>
              <a:srgbClr val="1F497D"/>
            </a:solidFill>
            <a:prstDash val="solid"/>
            <a:round/>
            <a:headEnd type="none" w="lg" len="lg"/>
            <a:tailEnd type="triangle" w="lg" len="lg"/>
          </a:ln>
        </p:spPr>
      </p:cxnSp>
      <p:sp>
        <p:nvSpPr>
          <p:cNvPr id="552" name="Shape 552"/>
          <p:cNvSpPr txBox="1"/>
          <p:nvPr/>
        </p:nvSpPr>
        <p:spPr>
          <a:xfrm>
            <a:off x="1200075" y="1289275"/>
            <a:ext cx="28485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 = tf.Session()</a:t>
            </a:r>
          </a:p>
        </p:txBody>
      </p:sp>
      <p:sp>
        <p:nvSpPr>
          <p:cNvPr id="553" name="Shape 553"/>
          <p:cNvSpPr txBox="1"/>
          <p:nvPr/>
        </p:nvSpPr>
        <p:spPr>
          <a:xfrm>
            <a:off x="1200075" y="1517875"/>
            <a:ext cx="52959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sess.run(tf.global_variables_initializer())</a:t>
            </a:r>
          </a:p>
        </p:txBody>
      </p:sp>
      <p:sp>
        <p:nvSpPr>
          <p:cNvPr id="554" name="Shape 554"/>
          <p:cNvSpPr txBox="1"/>
          <p:nvPr/>
        </p:nvSpPr>
        <p:spPr>
          <a:xfrm>
            <a:off x="1200075" y="1746475"/>
            <a:ext cx="39162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sess.run(mult_op)</a:t>
            </a:r>
          </a:p>
        </p:txBody>
      </p:sp>
      <p:sp>
        <p:nvSpPr>
          <p:cNvPr id="555" name="Shape 555"/>
          <p:cNvSpPr txBox="1"/>
          <p:nvPr/>
        </p:nvSpPr>
        <p:spPr>
          <a:xfrm>
            <a:off x="6687225" y="3782700"/>
            <a:ext cx="819600" cy="350400"/>
          </a:xfrm>
          <a:prstGeom prst="rect">
            <a:avLst/>
          </a:prstGeom>
          <a:noFill/>
          <a:ln>
            <a:noFill/>
          </a:ln>
        </p:spPr>
        <p:txBody>
          <a:bodyPr lIns="91425" tIns="91425" rIns="91425" bIns="91425" anchor="t" anchorCtr="0">
            <a:noAutofit/>
          </a:bodyPr>
          <a:lstStyle/>
          <a:p>
            <a:pPr lvl="0" rtl="0">
              <a:spcBef>
                <a:spcPts val="0"/>
              </a:spcBef>
              <a:buNone/>
            </a:pPr>
            <a:r>
              <a:rPr lang="en"/>
              <a:t>mult_op</a:t>
            </a:r>
          </a:p>
        </p:txBody>
      </p:sp>
      <p:cxnSp>
        <p:nvCxnSpPr>
          <p:cNvPr id="556" name="Shape 556"/>
          <p:cNvCxnSpPr>
            <a:endCxn id="547" idx="2"/>
          </p:cNvCxnSpPr>
          <p:nvPr/>
        </p:nvCxnSpPr>
        <p:spPr>
          <a:xfrm rot="10800000" flipH="1">
            <a:off x="7295250" y="3584800"/>
            <a:ext cx="341700" cy="287700"/>
          </a:xfrm>
          <a:prstGeom prst="straightConnector1">
            <a:avLst/>
          </a:prstGeom>
          <a:noFill/>
          <a:ln w="9525" cap="flat" cmpd="sng">
            <a:solidFill>
              <a:srgbClr val="1F497D"/>
            </a:solidFill>
            <a:prstDash val="solid"/>
            <a:round/>
            <a:headEnd type="none" w="lg" len="lg"/>
            <a:tailEnd type="none" w="lg" len="lg"/>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Computational Graph Demo</a:t>
            </a:r>
          </a:p>
        </p:txBody>
      </p:sp>
      <p:pic>
        <p:nvPicPr>
          <p:cNvPr id="562" name="Shape 56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563" name="Shape 563"/>
          <p:cNvSpPr txBox="1"/>
          <p:nvPr/>
        </p:nvSpPr>
        <p:spPr>
          <a:xfrm>
            <a:off x="1215675" y="224985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3.0</a:t>
            </a:r>
          </a:p>
        </p:txBody>
      </p:sp>
      <p:sp>
        <p:nvSpPr>
          <p:cNvPr id="564" name="Shape 564"/>
          <p:cNvSpPr txBox="1"/>
          <p:nvPr/>
        </p:nvSpPr>
        <p:spPr>
          <a:xfrm>
            <a:off x="1215675" y="319240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5.0</a:t>
            </a:r>
          </a:p>
        </p:txBody>
      </p:sp>
      <p:sp>
        <p:nvSpPr>
          <p:cNvPr id="565" name="Shape 565"/>
          <p:cNvSpPr txBox="1"/>
          <p:nvPr/>
        </p:nvSpPr>
        <p:spPr>
          <a:xfrm>
            <a:off x="4716500" y="207205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1.68</a:t>
            </a:r>
          </a:p>
        </p:txBody>
      </p:sp>
      <p:sp>
        <p:nvSpPr>
          <p:cNvPr id="566" name="Shape 566"/>
          <p:cNvSpPr txBox="1"/>
          <p:nvPr/>
        </p:nvSpPr>
        <p:spPr>
          <a:xfrm>
            <a:off x="4105300" y="3087100"/>
            <a:ext cx="5397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8.0</a:t>
            </a:r>
          </a:p>
        </p:txBody>
      </p:sp>
      <p:sp>
        <p:nvSpPr>
          <p:cNvPr id="567" name="Shape 567"/>
          <p:cNvSpPr txBox="1"/>
          <p:nvPr/>
        </p:nvSpPr>
        <p:spPr>
          <a:xfrm>
            <a:off x="7300650" y="2740650"/>
            <a:ext cx="672600" cy="392400"/>
          </a:xfrm>
          <a:prstGeom prst="rect">
            <a:avLst/>
          </a:prstGeom>
          <a:noFill/>
          <a:ln>
            <a:noFill/>
          </a:ln>
        </p:spPr>
        <p:txBody>
          <a:bodyPr lIns="91425" tIns="91425" rIns="91425" bIns="91425" anchor="t" anchorCtr="0">
            <a:noAutofit/>
          </a:bodyPr>
          <a:lstStyle/>
          <a:p>
            <a:pPr lvl="0" algn="ctr" rtl="0">
              <a:spcBef>
                <a:spcPts val="0"/>
              </a:spcBef>
              <a:buNone/>
            </a:pPr>
            <a:r>
              <a:rPr lang="en" b="1">
                <a:latin typeface="Raleway"/>
                <a:ea typeface="Raleway"/>
                <a:cs typeface="Raleway"/>
                <a:sym typeface="Raleway"/>
              </a:rPr>
              <a:t>13.44</a:t>
            </a:r>
          </a:p>
        </p:txBody>
      </p:sp>
      <p:sp>
        <p:nvSpPr>
          <p:cNvPr id="568" name="Shape 568"/>
          <p:cNvSpPr/>
          <p:nvPr/>
        </p:nvSpPr>
        <p:spPr>
          <a:xfrm>
            <a:off x="498750" y="3544225"/>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tf.constant(5.0)</a:t>
            </a:r>
          </a:p>
        </p:txBody>
      </p:sp>
      <p:sp>
        <p:nvSpPr>
          <p:cNvPr id="569" name="Shape 569"/>
          <p:cNvSpPr/>
          <p:nvPr/>
        </p:nvSpPr>
        <p:spPr>
          <a:xfrm>
            <a:off x="498650" y="2593350"/>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tf.constant(3.0)</a:t>
            </a:r>
          </a:p>
        </p:txBody>
      </p:sp>
      <p:sp>
        <p:nvSpPr>
          <p:cNvPr id="570" name="Shape 570"/>
          <p:cNvSpPr/>
          <p:nvPr/>
        </p:nvSpPr>
        <p:spPr>
          <a:xfrm>
            <a:off x="3893475" y="2415750"/>
            <a:ext cx="21516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tf.random_normal</a:t>
            </a:r>
          </a:p>
          <a:p>
            <a:pPr lvl="0" algn="ctr" rtl="0">
              <a:spcBef>
                <a:spcPts val="0"/>
              </a:spcBef>
              <a:buNone/>
            </a:pPr>
            <a:r>
              <a:rPr lang="en">
                <a:latin typeface="Courier New"/>
                <a:ea typeface="Courier New"/>
                <a:cs typeface="Courier New"/>
                <a:sym typeface="Courier New"/>
              </a:rPr>
              <a:t>(mean=1, stddev=2)</a:t>
            </a:r>
          </a:p>
        </p:txBody>
      </p:sp>
      <p:sp>
        <p:nvSpPr>
          <p:cNvPr id="571" name="Shape 571"/>
          <p:cNvSpPr/>
          <p:nvPr/>
        </p:nvSpPr>
        <p:spPr>
          <a:xfrm>
            <a:off x="3572450" y="3437400"/>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tf.add()</a:t>
            </a:r>
          </a:p>
        </p:txBody>
      </p:sp>
      <p:sp>
        <p:nvSpPr>
          <p:cNvPr id="572" name="Shape 572"/>
          <p:cNvSpPr/>
          <p:nvPr/>
        </p:nvSpPr>
        <p:spPr>
          <a:xfrm>
            <a:off x="6834300" y="3087100"/>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tf.mul()</a:t>
            </a:r>
          </a:p>
        </p:txBody>
      </p:sp>
      <p:cxnSp>
        <p:nvCxnSpPr>
          <p:cNvPr id="573" name="Shape 573"/>
          <p:cNvCxnSpPr>
            <a:stCxn id="568" idx="3"/>
            <a:endCxn id="571" idx="1"/>
          </p:cNvCxnSpPr>
          <p:nvPr/>
        </p:nvCxnSpPr>
        <p:spPr>
          <a:xfrm rot="10800000" flipH="1">
            <a:off x="2431650" y="3686275"/>
            <a:ext cx="1140900" cy="127800"/>
          </a:xfrm>
          <a:prstGeom prst="straightConnector1">
            <a:avLst/>
          </a:prstGeom>
          <a:noFill/>
          <a:ln w="9525" cap="flat" cmpd="sng">
            <a:solidFill>
              <a:srgbClr val="1F497D"/>
            </a:solidFill>
            <a:prstDash val="solid"/>
            <a:round/>
            <a:headEnd type="none" w="lg" len="lg"/>
            <a:tailEnd type="triangle" w="lg" len="lg"/>
          </a:ln>
        </p:spPr>
      </p:cxnSp>
      <p:cxnSp>
        <p:nvCxnSpPr>
          <p:cNvPr id="574" name="Shape 574"/>
          <p:cNvCxnSpPr>
            <a:stCxn id="569" idx="3"/>
            <a:endCxn id="571" idx="1"/>
          </p:cNvCxnSpPr>
          <p:nvPr/>
        </p:nvCxnSpPr>
        <p:spPr>
          <a:xfrm>
            <a:off x="2431550" y="2863200"/>
            <a:ext cx="1140900" cy="823200"/>
          </a:xfrm>
          <a:prstGeom prst="straightConnector1">
            <a:avLst/>
          </a:prstGeom>
          <a:noFill/>
          <a:ln w="9525" cap="flat" cmpd="sng">
            <a:solidFill>
              <a:srgbClr val="1F497D"/>
            </a:solidFill>
            <a:prstDash val="solid"/>
            <a:round/>
            <a:headEnd type="none" w="lg" len="lg"/>
            <a:tailEnd type="triangle" w="lg" len="lg"/>
          </a:ln>
        </p:spPr>
      </p:cxnSp>
      <p:cxnSp>
        <p:nvCxnSpPr>
          <p:cNvPr id="575" name="Shape 575"/>
          <p:cNvCxnSpPr>
            <a:stCxn id="571" idx="3"/>
            <a:endCxn id="572" idx="1"/>
          </p:cNvCxnSpPr>
          <p:nvPr/>
        </p:nvCxnSpPr>
        <p:spPr>
          <a:xfrm rot="10800000" flipH="1">
            <a:off x="5177750" y="3335850"/>
            <a:ext cx="1656600" cy="350400"/>
          </a:xfrm>
          <a:prstGeom prst="straightConnector1">
            <a:avLst/>
          </a:prstGeom>
          <a:noFill/>
          <a:ln w="9525" cap="flat" cmpd="sng">
            <a:solidFill>
              <a:srgbClr val="1F497D"/>
            </a:solidFill>
            <a:prstDash val="solid"/>
            <a:round/>
            <a:headEnd type="none" w="lg" len="lg"/>
            <a:tailEnd type="triangle" w="lg" len="lg"/>
          </a:ln>
        </p:spPr>
      </p:cxnSp>
      <p:cxnSp>
        <p:nvCxnSpPr>
          <p:cNvPr id="576" name="Shape 576"/>
          <p:cNvCxnSpPr>
            <a:stCxn id="570" idx="3"/>
            <a:endCxn id="572" idx="1"/>
          </p:cNvCxnSpPr>
          <p:nvPr/>
        </p:nvCxnSpPr>
        <p:spPr>
          <a:xfrm>
            <a:off x="6045075" y="2685600"/>
            <a:ext cx="789300" cy="650400"/>
          </a:xfrm>
          <a:prstGeom prst="straightConnector1">
            <a:avLst/>
          </a:prstGeom>
          <a:noFill/>
          <a:ln w="9525" cap="flat" cmpd="sng">
            <a:solidFill>
              <a:srgbClr val="1F497D"/>
            </a:solidFill>
            <a:prstDash val="solid"/>
            <a:round/>
            <a:headEnd type="none" w="lg" len="lg"/>
            <a:tailEnd type="triangle" w="lg" len="lg"/>
          </a:ln>
        </p:spPr>
      </p:cxnSp>
      <p:sp>
        <p:nvSpPr>
          <p:cNvPr id="577" name="Shape 577"/>
          <p:cNvSpPr txBox="1"/>
          <p:nvPr/>
        </p:nvSpPr>
        <p:spPr>
          <a:xfrm>
            <a:off x="1200075" y="1289275"/>
            <a:ext cx="28485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 = tf.Session()</a:t>
            </a:r>
          </a:p>
        </p:txBody>
      </p:sp>
      <p:sp>
        <p:nvSpPr>
          <p:cNvPr id="578" name="Shape 578"/>
          <p:cNvSpPr txBox="1"/>
          <p:nvPr/>
        </p:nvSpPr>
        <p:spPr>
          <a:xfrm>
            <a:off x="1200075" y="1517875"/>
            <a:ext cx="52959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sess.run(tf.global_variables_initializer())</a:t>
            </a:r>
          </a:p>
        </p:txBody>
      </p:sp>
      <p:sp>
        <p:nvSpPr>
          <p:cNvPr id="579" name="Shape 579"/>
          <p:cNvSpPr txBox="1"/>
          <p:nvPr/>
        </p:nvSpPr>
        <p:spPr>
          <a:xfrm>
            <a:off x="1200075" y="1746475"/>
            <a:ext cx="3916200" cy="350400"/>
          </a:xfrm>
          <a:prstGeom prst="rect">
            <a:avLst/>
          </a:prstGeom>
          <a:noFill/>
          <a:ln>
            <a:noFill/>
          </a:ln>
        </p:spPr>
        <p:txBody>
          <a:bodyPr lIns="91425" tIns="91425" rIns="91425" bIns="91425" anchor="t" anchorCtr="0">
            <a:noAutofit/>
          </a:bodyPr>
          <a:lstStyle/>
          <a:p>
            <a:pPr lvl="0" rtl="0">
              <a:spcBef>
                <a:spcPts val="0"/>
              </a:spcBef>
              <a:buNone/>
            </a:pPr>
            <a:r>
              <a:rPr lang="en">
                <a:latin typeface="Courier New"/>
                <a:ea typeface="Courier New"/>
                <a:cs typeface="Courier New"/>
                <a:sym typeface="Courier New"/>
              </a:rPr>
              <a:t>sess.run(mult_op)</a:t>
            </a:r>
          </a:p>
        </p:txBody>
      </p:sp>
      <p:sp>
        <p:nvSpPr>
          <p:cNvPr id="580" name="Shape 580"/>
          <p:cNvSpPr txBox="1"/>
          <p:nvPr/>
        </p:nvSpPr>
        <p:spPr>
          <a:xfrm>
            <a:off x="6687225" y="3782700"/>
            <a:ext cx="819600" cy="350400"/>
          </a:xfrm>
          <a:prstGeom prst="rect">
            <a:avLst/>
          </a:prstGeom>
          <a:noFill/>
          <a:ln>
            <a:noFill/>
          </a:ln>
        </p:spPr>
        <p:txBody>
          <a:bodyPr lIns="91425" tIns="91425" rIns="91425" bIns="91425" anchor="t" anchorCtr="0">
            <a:noAutofit/>
          </a:bodyPr>
          <a:lstStyle/>
          <a:p>
            <a:pPr lvl="0" rtl="0">
              <a:spcBef>
                <a:spcPts val="0"/>
              </a:spcBef>
              <a:buNone/>
            </a:pPr>
            <a:r>
              <a:rPr lang="en"/>
              <a:t>mult_op</a:t>
            </a:r>
          </a:p>
        </p:txBody>
      </p:sp>
      <p:cxnSp>
        <p:nvCxnSpPr>
          <p:cNvPr id="581" name="Shape 581"/>
          <p:cNvCxnSpPr>
            <a:endCxn id="572" idx="2"/>
          </p:cNvCxnSpPr>
          <p:nvPr/>
        </p:nvCxnSpPr>
        <p:spPr>
          <a:xfrm rot="10800000" flipH="1">
            <a:off x="7295250" y="3584800"/>
            <a:ext cx="341700" cy="287700"/>
          </a:xfrm>
          <a:prstGeom prst="straightConnector1">
            <a:avLst/>
          </a:prstGeom>
          <a:noFill/>
          <a:ln w="9525" cap="flat" cmpd="sng">
            <a:solidFill>
              <a:srgbClr val="1F497D"/>
            </a:solidFill>
            <a:prstDash val="solid"/>
            <a:round/>
            <a:headEnd type="none" w="lg" len="lg"/>
            <a:tailEnd type="non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Neural Networks Review</a:t>
            </a:r>
          </a:p>
        </p:txBody>
      </p:sp>
      <p:sp>
        <p:nvSpPr>
          <p:cNvPr id="259" name="Shape 259"/>
          <p:cNvSpPr txBox="1">
            <a:spLocks noGrp="1"/>
          </p:cNvSpPr>
          <p:nvPr>
            <p:ph type="body" idx="1"/>
          </p:nvPr>
        </p:nvSpPr>
        <p:spPr>
          <a:xfrm>
            <a:off x="457200" y="895350"/>
            <a:ext cx="8229600" cy="1549800"/>
          </a:xfrm>
          <a:prstGeom prst="rect">
            <a:avLst/>
          </a:prstGeom>
          <a:noFill/>
          <a:ln>
            <a:noFill/>
          </a:ln>
        </p:spPr>
        <p:txBody>
          <a:bodyPr lIns="91425" tIns="45700" rIns="91425" bIns="45700" anchor="t" anchorCtr="0">
            <a:noAutofit/>
          </a:bodyPr>
          <a:lstStyle/>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Layers that combine previous features to form new features</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Each layer applies linear transformation, “weighing” previous features</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Nonlinear activation function</a:t>
            </a:r>
          </a:p>
          <a:p>
            <a:pPr marL="457200" lvl="0" indent="-342900" rtl="0">
              <a:lnSpc>
                <a:spcPct val="115000"/>
              </a:lnSpc>
              <a:spcBef>
                <a:spcPts val="280"/>
              </a:spcBef>
              <a:buClr>
                <a:srgbClr val="7F7F7F"/>
              </a:buClr>
              <a:buSzPct val="100000"/>
              <a:buFont typeface="Raleway"/>
              <a:buChar char="●"/>
            </a:pPr>
            <a:r>
              <a:rPr lang="en" sz="1800">
                <a:solidFill>
                  <a:srgbClr val="7F7F7F"/>
                </a:solidFill>
                <a:latin typeface="Raleway"/>
                <a:ea typeface="Raleway"/>
                <a:cs typeface="Raleway"/>
                <a:sym typeface="Raleway"/>
              </a:rPr>
              <a:t>Learns through gradient descent and backpropagation</a:t>
            </a:r>
          </a:p>
          <a:p>
            <a:pPr marR="0" lvl="0" algn="l" rtl="0">
              <a:lnSpc>
                <a:spcPct val="115000"/>
              </a:lnSpc>
              <a:spcBef>
                <a:spcPts val="280"/>
              </a:spcBef>
              <a:buNone/>
            </a:pPr>
            <a:endParaRPr sz="1800">
              <a:solidFill>
                <a:srgbClr val="7F7F7F"/>
              </a:solidFill>
              <a:latin typeface="Raleway"/>
              <a:ea typeface="Raleway"/>
              <a:cs typeface="Raleway"/>
              <a:sym typeface="Raleway"/>
            </a:endParaRPr>
          </a:p>
        </p:txBody>
      </p:sp>
      <p:pic>
        <p:nvPicPr>
          <p:cNvPr id="260" name="Shape 260"/>
          <p:cNvPicPr preferRelativeResize="0"/>
          <p:nvPr/>
        </p:nvPicPr>
        <p:blipFill>
          <a:blip r:embed="rId3">
            <a:alphaModFix/>
          </a:blip>
          <a:stretch>
            <a:fillRect/>
          </a:stretch>
        </p:blipFill>
        <p:spPr>
          <a:xfrm>
            <a:off x="2680394" y="2597550"/>
            <a:ext cx="3783205" cy="2506024"/>
          </a:xfrm>
          <a:prstGeom prst="rect">
            <a:avLst/>
          </a:prstGeom>
          <a:noFill/>
          <a:ln>
            <a:noFill/>
          </a:ln>
        </p:spPr>
      </p:pic>
      <p:grpSp>
        <p:nvGrpSpPr>
          <p:cNvPr id="261" name="Shape 261"/>
          <p:cNvGrpSpPr/>
          <p:nvPr/>
        </p:nvGrpSpPr>
        <p:grpSpPr>
          <a:xfrm>
            <a:off x="4414875" y="2774324"/>
            <a:ext cx="409861" cy="2198090"/>
            <a:chOff x="4414875" y="2698124"/>
            <a:chExt cx="409861" cy="2198090"/>
          </a:xfrm>
        </p:grpSpPr>
        <p:sp>
          <p:nvSpPr>
            <p:cNvPr id="262" name="Shape 262"/>
            <p:cNvSpPr/>
            <p:nvPr/>
          </p:nvSpPr>
          <p:spPr>
            <a:xfrm>
              <a:off x="4414875" y="2698124"/>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3" name="Shape 263"/>
            <p:cNvSpPr/>
            <p:nvPr/>
          </p:nvSpPr>
          <p:spPr>
            <a:xfrm>
              <a:off x="4414875" y="3336124"/>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4" name="Shape 264"/>
            <p:cNvSpPr/>
            <p:nvPr/>
          </p:nvSpPr>
          <p:spPr>
            <a:xfrm>
              <a:off x="4414875" y="3998037"/>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sp>
          <p:nvSpPr>
            <p:cNvPr id="265" name="Shape 265"/>
            <p:cNvSpPr/>
            <p:nvPr/>
          </p:nvSpPr>
          <p:spPr>
            <a:xfrm>
              <a:off x="4414875" y="4659949"/>
              <a:ext cx="409861" cy="236265"/>
            </a:xfrm>
            <a:custGeom>
              <a:avLst/>
              <a:gdLst/>
              <a:ahLst/>
              <a:cxnLst/>
              <a:rect l="0" t="0" r="0" b="0"/>
              <a:pathLst>
                <a:path w="25957" h="10383" extrusionOk="0">
                  <a:moveTo>
                    <a:pt x="0" y="10383"/>
                  </a:moveTo>
                  <a:cubicBezTo>
                    <a:pt x="1685" y="10109"/>
                    <a:pt x="7787" y="10019"/>
                    <a:pt x="10110" y="8744"/>
                  </a:cubicBezTo>
                  <a:cubicBezTo>
                    <a:pt x="12432" y="7469"/>
                    <a:pt x="11293" y="4190"/>
                    <a:pt x="13935" y="2733"/>
                  </a:cubicBezTo>
                  <a:cubicBezTo>
                    <a:pt x="16576" y="1275"/>
                    <a:pt x="23953" y="455"/>
                    <a:pt x="25957" y="0"/>
                  </a:cubicBezTo>
                </a:path>
              </a:pathLst>
            </a:custGeom>
            <a:noFill/>
            <a:ln w="19050" cap="flat" cmpd="sng">
              <a:solidFill>
                <a:srgbClr val="1F497D"/>
              </a:solidFill>
              <a:prstDash val="solid"/>
              <a:round/>
              <a:headEnd type="none" w="lg" len="lg"/>
              <a:tailEnd type="none" w="lg" len="lg"/>
            </a:ln>
          </p:spPr>
        </p:sp>
      </p:grpSp>
      <p:sp>
        <p:nvSpPr>
          <p:cNvPr id="266" name="Shape 266"/>
          <p:cNvSpPr/>
          <p:nvPr/>
        </p:nvSpPr>
        <p:spPr>
          <a:xfrm>
            <a:off x="2448450" y="3815525"/>
            <a:ext cx="4399500" cy="609600"/>
          </a:xfrm>
          <a:prstGeom prst="rightArrow">
            <a:avLst>
              <a:gd name="adj1" fmla="val 50000"/>
              <a:gd name="adj2" fmla="val 50000"/>
            </a:avLst>
          </a:prstGeom>
          <a:solidFill>
            <a:srgbClr val="0C53A4"/>
          </a:solidFill>
          <a:ln w="9525" cap="flat" cmpd="sng">
            <a:solidFill>
              <a:srgbClr val="05418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Raleway"/>
                <a:ea typeface="Raleway"/>
                <a:cs typeface="Raleway"/>
                <a:sym typeface="Raleway"/>
              </a:rPr>
              <a:t>FEEDFORWARD</a:t>
            </a:r>
          </a:p>
        </p:txBody>
      </p:sp>
      <p:sp>
        <p:nvSpPr>
          <p:cNvPr id="267" name="Shape 267"/>
          <p:cNvSpPr/>
          <p:nvPr/>
        </p:nvSpPr>
        <p:spPr>
          <a:xfrm flipH="1">
            <a:off x="2300342" y="3302600"/>
            <a:ext cx="4399500" cy="609600"/>
          </a:xfrm>
          <a:prstGeom prst="rightArrow">
            <a:avLst>
              <a:gd name="adj1" fmla="val 50000"/>
              <a:gd name="adj2" fmla="val 50000"/>
            </a:avLst>
          </a:prstGeom>
          <a:solidFill>
            <a:srgbClr val="0C53A4"/>
          </a:solidFill>
          <a:ln w="9525" cap="flat" cmpd="sng">
            <a:solidFill>
              <a:srgbClr val="05418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Raleway"/>
                <a:ea typeface="Raleway"/>
                <a:cs typeface="Raleway"/>
                <a:sym typeface="Raleway"/>
              </a:rPr>
              <a:t>BACKPROPAGATE</a:t>
            </a:r>
          </a:p>
        </p:txBody>
      </p:sp>
      <p:pic>
        <p:nvPicPr>
          <p:cNvPr id="268" name="Shape 268"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extLst>
      <p:ext uri="{BB962C8B-B14F-4D97-AF65-F5344CB8AC3E}">
        <p14:creationId xmlns:p14="http://schemas.microsoft.com/office/powerpoint/2010/main" val="268886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10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1000"/>
                                        <p:tgtEl>
                                          <p:spTgt spid="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fade">
                                      <p:cBhvr>
                                        <p:cTn id="17" dur="1000"/>
                                        <p:tgtEl>
                                          <p:spTgt spid="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
                                            <p:txEl>
                                              <p:pRg st="3" end="3"/>
                                            </p:txEl>
                                          </p:spTgt>
                                        </p:tgtEl>
                                        <p:attrNameLst>
                                          <p:attrName>style.visibility</p:attrName>
                                        </p:attrNameLst>
                                      </p:cBhvr>
                                      <p:to>
                                        <p:strVal val="visible"/>
                                      </p:to>
                                    </p:set>
                                    <p:animEffect transition="in" filter="fade">
                                      <p:cBhvr>
                                        <p:cTn id="22" dur="1000"/>
                                        <p:tgtEl>
                                          <p:spTgt spid="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xEl>
                                              <p:pRg st="4" end="4"/>
                                            </p:txEl>
                                          </p:spTgt>
                                        </p:tgtEl>
                                        <p:attrNameLst>
                                          <p:attrName>style.visibility</p:attrName>
                                        </p:attrNameLst>
                                      </p:cBhvr>
                                      <p:to>
                                        <p:strVal val="visible"/>
                                      </p:to>
                                    </p:set>
                                    <p:animEffect transition="in" filter="fade">
                                      <p:cBhvr>
                                        <p:cTn id="27" dur="1000"/>
                                        <p:tgtEl>
                                          <p:spTgt spid="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1000"/>
                                        <p:tgtEl>
                                          <p:spTgt spid="2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1"/>
                                        </p:tgtEl>
                                        <p:attrNameLst>
                                          <p:attrName>style.visibility</p:attrName>
                                        </p:attrNameLst>
                                      </p:cBhvr>
                                      <p:to>
                                        <p:strVal val="visible"/>
                                      </p:to>
                                    </p:set>
                                    <p:animEffect transition="in" filter="fade">
                                      <p:cBhvr>
                                        <p:cTn id="37" dur="1000"/>
                                        <p:tgtEl>
                                          <p:spTgt spid="26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66"/>
                                        </p:tgtEl>
                                        <p:attrNameLst>
                                          <p:attrName>style.visibility</p:attrName>
                                        </p:attrNameLst>
                                      </p:cBhvr>
                                      <p:to>
                                        <p:strVal val="visible"/>
                                      </p:to>
                                    </p:set>
                                    <p:anim calcmode="lin" valueType="num">
                                      <p:cBhvr additive="base">
                                        <p:cTn id="42" dur="1000"/>
                                        <p:tgtEl>
                                          <p:spTgt spid="266"/>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266"/>
                                        </p:tgtEl>
                                      </p:cBhvr>
                                    </p:animEffect>
                                    <p:set>
                                      <p:cBhvr>
                                        <p:cTn id="47" dur="1" fill="hold">
                                          <p:stCondLst>
                                            <p:cond delay="1000"/>
                                          </p:stCondLst>
                                        </p:cTn>
                                        <p:tgtEl>
                                          <p:spTgt spid="26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267"/>
                                        </p:tgtEl>
                                        <p:attrNameLst>
                                          <p:attrName>style.visibility</p:attrName>
                                        </p:attrNameLst>
                                      </p:cBhvr>
                                      <p:to>
                                        <p:strVal val="visible"/>
                                      </p:to>
                                    </p:set>
                                    <p:anim calcmode="lin" valueType="num">
                                      <p:cBhvr additive="base">
                                        <p:cTn id="52" dur="1000"/>
                                        <p:tgtEl>
                                          <p:spTgt spid="267"/>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267"/>
                                        </p:tgtEl>
                                      </p:cBhvr>
                                    </p:animEffect>
                                    <p:set>
                                      <p:cBhvr>
                                        <p:cTn id="57" dur="1" fill="hold">
                                          <p:stCondLst>
                                            <p:cond delay="1000"/>
                                          </p:stCondLst>
                                        </p:cTn>
                                        <p:tgtEl>
                                          <p:spTgt spid="2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Building and Training Neural Networks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Optimizers</a:t>
            </a:r>
          </a:p>
        </p:txBody>
      </p:sp>
      <p:sp>
        <p:nvSpPr>
          <p:cNvPr id="592" name="Shape 592"/>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In order to train network, we need some method of optimization</a:t>
            </a:r>
          </a:p>
          <a:p>
            <a:pPr marL="457200" lvl="0" indent="-228600" rtl="0">
              <a:spcBef>
                <a:spcPts val="0"/>
              </a:spcBef>
              <a:buClr>
                <a:srgbClr val="595959"/>
              </a:buClr>
            </a:pPr>
            <a:r>
              <a:rPr lang="en">
                <a:solidFill>
                  <a:srgbClr val="595959"/>
                </a:solidFill>
              </a:rPr>
              <a:t>Optimization/training methods located in tf.train</a:t>
            </a:r>
          </a:p>
          <a:p>
            <a:pPr lvl="0">
              <a:spcBef>
                <a:spcPts val="0"/>
              </a:spcBef>
              <a:buClr>
                <a:schemeClr val="dk1"/>
              </a:buClr>
              <a:buSzPct val="45833"/>
              <a:buFont typeface="Arial"/>
              <a:buNone/>
            </a:pPr>
            <a:endParaRPr/>
          </a:p>
          <a:p>
            <a:pPr lvl="0">
              <a:spcBef>
                <a:spcPts val="0"/>
              </a:spcBef>
              <a:buClr>
                <a:schemeClr val="dk1"/>
              </a:buClr>
              <a:buSzPct val="45833"/>
              <a:buFont typeface="Arial"/>
              <a:buNone/>
            </a:pPr>
            <a:endParaRPr/>
          </a:p>
          <a:p>
            <a:pPr lvl="0">
              <a:spcBef>
                <a:spcPts val="0"/>
              </a:spcBef>
              <a:buNone/>
            </a:pPr>
            <a:endParaRPr/>
          </a:p>
        </p:txBody>
      </p:sp>
      <p:pic>
        <p:nvPicPr>
          <p:cNvPr id="593" name="Shape 59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Optimizers</a:t>
            </a:r>
          </a:p>
        </p:txBody>
      </p:sp>
      <p:sp>
        <p:nvSpPr>
          <p:cNvPr id="599" name="Shape 599"/>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tf.train.GradientDescentOptimizer</a:t>
            </a:r>
          </a:p>
          <a:p>
            <a:pPr marL="457200" lvl="0" indent="-228600" rtl="0">
              <a:spcBef>
                <a:spcPts val="0"/>
              </a:spcBef>
              <a:buClr>
                <a:srgbClr val="595959"/>
              </a:buClr>
            </a:pPr>
            <a:r>
              <a:rPr lang="en">
                <a:solidFill>
                  <a:srgbClr val="595959"/>
                </a:solidFill>
              </a:rPr>
              <a:t>tf.train.AdamOptimizer</a:t>
            </a:r>
          </a:p>
          <a:p>
            <a:pPr marL="457200" lvl="0" indent="-228600" rtl="0">
              <a:spcBef>
                <a:spcPts val="0"/>
              </a:spcBef>
              <a:buClr>
                <a:srgbClr val="595959"/>
              </a:buClr>
            </a:pPr>
            <a:r>
              <a:rPr lang="en">
                <a:solidFill>
                  <a:srgbClr val="595959"/>
                </a:solidFill>
              </a:rPr>
              <a:t>tf.train.RMSPropOptimizer</a:t>
            </a:r>
          </a:p>
          <a:p>
            <a:pPr marL="457200" lvl="0" indent="-228600" rtl="0">
              <a:spcBef>
                <a:spcPts val="0"/>
              </a:spcBef>
              <a:buClr>
                <a:srgbClr val="595959"/>
              </a:buClr>
            </a:pPr>
            <a:r>
              <a:rPr lang="en">
                <a:solidFill>
                  <a:srgbClr val="595959"/>
                </a:solidFill>
              </a:rPr>
              <a:t>etc.</a:t>
            </a:r>
          </a:p>
          <a:p>
            <a:pPr lvl="0" rtl="0">
              <a:spcBef>
                <a:spcPts val="0"/>
              </a:spcBef>
              <a:buNone/>
            </a:pPr>
            <a:endParaRPr/>
          </a:p>
          <a:p>
            <a:pPr lvl="0" rtl="0">
              <a:spcBef>
                <a:spcPts val="0"/>
              </a:spcBef>
              <a:buNone/>
            </a:pPr>
            <a:endParaRPr/>
          </a:p>
          <a:p>
            <a:pPr lvl="0" rtl="0">
              <a:spcBef>
                <a:spcPts val="0"/>
              </a:spcBef>
              <a:buNone/>
            </a:pPr>
            <a:endParaRPr/>
          </a:p>
        </p:txBody>
      </p:sp>
      <p:pic>
        <p:nvPicPr>
          <p:cNvPr id="600" name="Shape 60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Optimizers</a:t>
            </a:r>
          </a:p>
        </p:txBody>
      </p:sp>
      <p:sp>
        <p:nvSpPr>
          <p:cNvPr id="606" name="Shape 606"/>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Can add decay to optimizer</a:t>
            </a:r>
          </a:p>
          <a:p>
            <a:pPr marL="457200" lvl="0" indent="-228600" rtl="0">
              <a:spcBef>
                <a:spcPts val="0"/>
              </a:spcBef>
              <a:buClr>
                <a:srgbClr val="595959"/>
              </a:buClr>
            </a:pPr>
            <a:r>
              <a:rPr lang="en">
                <a:solidFill>
                  <a:srgbClr val="595959"/>
                </a:solidFill>
              </a:rPr>
              <a:t>Tf.train.exponential_decay</a:t>
            </a:r>
          </a:p>
          <a:p>
            <a:pPr marL="914400" lvl="1" indent="-228600" rtl="0">
              <a:spcBef>
                <a:spcPts val="0"/>
              </a:spcBef>
              <a:buClr>
                <a:srgbClr val="595959"/>
              </a:buClr>
            </a:pPr>
            <a:r>
              <a:rPr lang="en">
                <a:solidFill>
                  <a:srgbClr val="595959"/>
                </a:solidFill>
              </a:rPr>
              <a:t>global_step</a:t>
            </a:r>
          </a:p>
          <a:p>
            <a:pPr lvl="0" rtl="0">
              <a:spcBef>
                <a:spcPts val="0"/>
              </a:spcBef>
              <a:buNone/>
            </a:pPr>
            <a:endParaRPr/>
          </a:p>
          <a:p>
            <a:pPr lvl="0" rtl="0">
              <a:spcBef>
                <a:spcPts val="0"/>
              </a:spcBef>
              <a:buNone/>
            </a:pPr>
            <a:endParaRPr/>
          </a:p>
          <a:p>
            <a:pPr lvl="0" rtl="0">
              <a:spcBef>
                <a:spcPts val="0"/>
              </a:spcBef>
              <a:buNone/>
            </a:pPr>
            <a:endParaRPr/>
          </a:p>
        </p:txBody>
      </p:sp>
      <p:pic>
        <p:nvPicPr>
          <p:cNvPr id="607" name="Shape 60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Saving training process</a:t>
            </a:r>
          </a:p>
        </p:txBody>
      </p:sp>
      <p:sp>
        <p:nvSpPr>
          <p:cNvPr id="613" name="Shape 613"/>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595959"/>
              </a:buClr>
            </a:pPr>
            <a:r>
              <a:rPr lang="en">
                <a:solidFill>
                  <a:srgbClr val="595959"/>
                </a:solidFill>
              </a:rPr>
              <a:t>tf.train.Saver</a:t>
            </a:r>
          </a:p>
          <a:p>
            <a:pPr marL="457200" lvl="0" indent="-228600" rtl="0">
              <a:spcBef>
                <a:spcPts val="0"/>
              </a:spcBef>
              <a:buClr>
                <a:srgbClr val="595959"/>
              </a:buClr>
            </a:pPr>
            <a:r>
              <a:rPr lang="en">
                <a:solidFill>
                  <a:srgbClr val="595959"/>
                </a:solidFill>
              </a:rPr>
              <a:t>Saver.save</a:t>
            </a:r>
          </a:p>
          <a:p>
            <a:pPr marL="914400" lvl="1" indent="-228600" rtl="0">
              <a:spcBef>
                <a:spcPts val="0"/>
              </a:spcBef>
              <a:buClr>
                <a:srgbClr val="595959"/>
              </a:buClr>
            </a:pPr>
            <a:r>
              <a:rPr lang="en">
                <a:solidFill>
                  <a:srgbClr val="595959"/>
                </a:solidFill>
              </a:rPr>
              <a:t>global_step</a:t>
            </a:r>
          </a:p>
          <a:p>
            <a:pPr marL="457200" lvl="0" indent="-228600" rtl="0">
              <a:spcBef>
                <a:spcPts val="0"/>
              </a:spcBef>
              <a:buClr>
                <a:srgbClr val="595959"/>
              </a:buClr>
            </a:pPr>
            <a:r>
              <a:rPr lang="en">
                <a:solidFill>
                  <a:srgbClr val="595959"/>
                </a:solidFill>
              </a:rPr>
              <a:t>Saver.restore</a:t>
            </a:r>
          </a:p>
          <a:p>
            <a:pPr marL="914400" lvl="1" indent="-228600" rtl="0">
              <a:spcBef>
                <a:spcPts val="0"/>
              </a:spcBef>
              <a:buClr>
                <a:srgbClr val="595959"/>
              </a:buClr>
            </a:pPr>
            <a:r>
              <a:rPr lang="en">
                <a:solidFill>
                  <a:srgbClr val="595959"/>
                </a:solidFill>
              </a:rPr>
              <a:t>tf.train.latest_checkpoint</a:t>
            </a:r>
          </a:p>
          <a:p>
            <a:pPr lvl="0" rtl="0">
              <a:spcBef>
                <a:spcPts val="0"/>
              </a:spcBef>
              <a:buNone/>
            </a:pPr>
            <a:endParaRPr/>
          </a:p>
          <a:p>
            <a:pPr lvl="0" rtl="0">
              <a:spcBef>
                <a:spcPts val="0"/>
              </a:spcBef>
              <a:buNone/>
            </a:pPr>
            <a:endParaRPr/>
          </a:p>
          <a:p>
            <a:pPr lvl="0" rtl="0">
              <a:spcBef>
                <a:spcPts val="0"/>
              </a:spcBef>
              <a:buNone/>
            </a:pPr>
            <a:endParaRPr/>
          </a:p>
        </p:txBody>
      </p:sp>
      <p:pic>
        <p:nvPicPr>
          <p:cNvPr id="614" name="Shape 61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Optimizers and Gradients</a:t>
            </a:r>
          </a:p>
        </p:txBody>
      </p:sp>
      <p:sp>
        <p:nvSpPr>
          <p:cNvPr id="620" name="Shape 620"/>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Optimizers have three functions:</a:t>
            </a:r>
          </a:p>
          <a:p>
            <a:pPr marL="914400" marR="0" lvl="1" indent="-228600" algn="l" rtl="0">
              <a:lnSpc>
                <a:spcPct val="100000"/>
              </a:lnSpc>
              <a:spcBef>
                <a:spcPts val="480"/>
              </a:spcBef>
              <a:spcAft>
                <a:spcPts val="0"/>
              </a:spcAft>
              <a:buClr>
                <a:srgbClr val="595959"/>
              </a:buClr>
            </a:pPr>
            <a:r>
              <a:rPr lang="en">
                <a:solidFill>
                  <a:srgbClr val="595959"/>
                </a:solidFill>
              </a:rPr>
              <a:t>Compute_gradients</a:t>
            </a:r>
          </a:p>
          <a:p>
            <a:pPr marL="914400" marR="0" lvl="1" indent="-228600" algn="l" rtl="0">
              <a:lnSpc>
                <a:spcPct val="100000"/>
              </a:lnSpc>
              <a:spcBef>
                <a:spcPts val="480"/>
              </a:spcBef>
              <a:spcAft>
                <a:spcPts val="0"/>
              </a:spcAft>
              <a:buClr>
                <a:srgbClr val="595959"/>
              </a:buClr>
            </a:pPr>
            <a:r>
              <a:rPr lang="en">
                <a:solidFill>
                  <a:srgbClr val="595959"/>
                </a:solidFill>
              </a:rPr>
              <a:t>Apply_gradients</a:t>
            </a:r>
          </a:p>
          <a:p>
            <a:pPr marL="914400" marR="0" lvl="1" indent="-228600" algn="l" rtl="0">
              <a:lnSpc>
                <a:spcPct val="100000"/>
              </a:lnSpc>
              <a:spcBef>
                <a:spcPts val="480"/>
              </a:spcBef>
              <a:spcAft>
                <a:spcPts val="0"/>
              </a:spcAft>
              <a:buClr>
                <a:srgbClr val="595959"/>
              </a:buClr>
            </a:pPr>
            <a:r>
              <a:rPr lang="en">
                <a:solidFill>
                  <a:srgbClr val="595959"/>
                </a:solidFill>
              </a:rPr>
              <a:t>Minimize</a:t>
            </a:r>
          </a:p>
          <a:p>
            <a:pPr marL="1371600" marR="0" lvl="2" indent="-228600" algn="l" rtl="0">
              <a:lnSpc>
                <a:spcPct val="100000"/>
              </a:lnSpc>
              <a:spcBef>
                <a:spcPts val="480"/>
              </a:spcBef>
              <a:spcAft>
                <a:spcPts val="0"/>
              </a:spcAft>
              <a:buClr>
                <a:srgbClr val="595959"/>
              </a:buClr>
            </a:pPr>
            <a:r>
              <a:rPr lang="en">
                <a:solidFill>
                  <a:srgbClr val="595959"/>
                </a:solidFill>
              </a:rPr>
              <a:t>Wrapper that combines previous two</a:t>
            </a:r>
          </a:p>
          <a:p>
            <a:pPr lvl="0" rtl="0">
              <a:spcBef>
                <a:spcPts val="0"/>
              </a:spcBef>
              <a:buNone/>
            </a:pPr>
            <a:endParaRPr/>
          </a:p>
          <a:p>
            <a:pPr lvl="0" rtl="0">
              <a:spcBef>
                <a:spcPts val="0"/>
              </a:spcBef>
              <a:buNone/>
            </a:pPr>
            <a:endParaRPr/>
          </a:p>
          <a:p>
            <a:pPr lvl="0" rtl="0">
              <a:spcBef>
                <a:spcPts val="0"/>
              </a:spcBef>
              <a:buNone/>
            </a:pPr>
            <a:endParaRPr/>
          </a:p>
        </p:txBody>
      </p:sp>
      <p:pic>
        <p:nvPicPr>
          <p:cNvPr id="621" name="Shape 621"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Optimizers and Gradients</a:t>
            </a:r>
          </a:p>
        </p:txBody>
      </p:sp>
      <p:sp>
        <p:nvSpPr>
          <p:cNvPr id="627" name="Shape 627"/>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Typically will just use minimize function for convenience</a:t>
            </a:r>
          </a:p>
          <a:p>
            <a:pPr marL="914400" marR="0" lvl="1" indent="-228600" algn="l" rtl="0">
              <a:lnSpc>
                <a:spcPct val="100000"/>
              </a:lnSpc>
              <a:spcBef>
                <a:spcPts val="480"/>
              </a:spcBef>
              <a:spcAft>
                <a:spcPts val="0"/>
              </a:spcAft>
              <a:buClr>
                <a:srgbClr val="595959"/>
              </a:buClr>
            </a:pPr>
            <a:r>
              <a:rPr lang="en">
                <a:solidFill>
                  <a:srgbClr val="595959"/>
                </a:solidFill>
              </a:rPr>
              <a:t>Use other two for fine-grain control of gradients</a:t>
            </a:r>
          </a:p>
          <a:p>
            <a:pPr marL="1371600" marR="0" lvl="2" indent="-228600" algn="l" rtl="0">
              <a:lnSpc>
                <a:spcPct val="100000"/>
              </a:lnSpc>
              <a:spcBef>
                <a:spcPts val="480"/>
              </a:spcBef>
              <a:spcAft>
                <a:spcPts val="0"/>
              </a:spcAft>
              <a:buClr>
                <a:srgbClr val="595959"/>
              </a:buClr>
            </a:pPr>
            <a:r>
              <a:rPr lang="en">
                <a:solidFill>
                  <a:srgbClr val="595959"/>
                </a:solidFill>
              </a:rPr>
              <a:t>Quantization</a:t>
            </a:r>
          </a:p>
          <a:p>
            <a:pPr marL="1828800" marR="0" lvl="3" indent="-228600" algn="l" rtl="0">
              <a:lnSpc>
                <a:spcPct val="100000"/>
              </a:lnSpc>
              <a:spcBef>
                <a:spcPts val="480"/>
              </a:spcBef>
              <a:spcAft>
                <a:spcPts val="0"/>
              </a:spcAft>
              <a:buClr>
                <a:srgbClr val="595959"/>
              </a:buClr>
            </a:pPr>
            <a:r>
              <a:rPr lang="en">
                <a:solidFill>
                  <a:srgbClr val="595959"/>
                </a:solidFill>
              </a:rPr>
              <a:t>Important for deploying NNs on phones/FPGAs</a:t>
            </a:r>
          </a:p>
          <a:p>
            <a:pPr marL="1828800" marR="0" lvl="3" indent="-228600" algn="l" rtl="0">
              <a:lnSpc>
                <a:spcPct val="100000"/>
              </a:lnSpc>
              <a:spcBef>
                <a:spcPts val="480"/>
              </a:spcBef>
              <a:spcAft>
                <a:spcPts val="0"/>
              </a:spcAft>
              <a:buClr>
                <a:srgbClr val="595959"/>
              </a:buClr>
            </a:pPr>
            <a:r>
              <a:rPr lang="en">
                <a:solidFill>
                  <a:srgbClr val="595959"/>
                </a:solidFill>
              </a:rPr>
              <a:t>Important for adversarial sampling/defense</a:t>
            </a:r>
          </a:p>
          <a:p>
            <a:pPr marL="1371600" marR="0" lvl="2" indent="-228600" algn="l" rtl="0">
              <a:lnSpc>
                <a:spcPct val="100000"/>
              </a:lnSpc>
              <a:spcBef>
                <a:spcPts val="480"/>
              </a:spcBef>
              <a:spcAft>
                <a:spcPts val="0"/>
              </a:spcAft>
              <a:buClr>
                <a:srgbClr val="595959"/>
              </a:buClr>
            </a:pPr>
            <a:r>
              <a:rPr lang="en">
                <a:solidFill>
                  <a:srgbClr val="595959"/>
                </a:solidFill>
              </a:rPr>
              <a:t>Gradient clipping</a:t>
            </a:r>
          </a:p>
          <a:p>
            <a:pPr marL="1828800" marR="0" lvl="3" indent="-228600" algn="l" rtl="0">
              <a:lnSpc>
                <a:spcPct val="100000"/>
              </a:lnSpc>
              <a:spcBef>
                <a:spcPts val="480"/>
              </a:spcBef>
              <a:spcAft>
                <a:spcPts val="0"/>
              </a:spcAft>
              <a:buClr>
                <a:srgbClr val="595959"/>
              </a:buClr>
            </a:pPr>
            <a:r>
              <a:rPr lang="en">
                <a:solidFill>
                  <a:srgbClr val="595959"/>
                </a:solidFill>
              </a:rPr>
              <a:t>Important for training deep NNs/RNNs</a:t>
            </a:r>
          </a:p>
          <a:p>
            <a:pPr marL="1371600" marR="0" lvl="2" indent="-228600" algn="l" rtl="0">
              <a:lnSpc>
                <a:spcPct val="100000"/>
              </a:lnSpc>
              <a:spcBef>
                <a:spcPts val="480"/>
              </a:spcBef>
              <a:spcAft>
                <a:spcPts val="0"/>
              </a:spcAft>
              <a:buClr>
                <a:srgbClr val="595959"/>
              </a:buClr>
            </a:pPr>
            <a:r>
              <a:rPr lang="en">
                <a:solidFill>
                  <a:srgbClr val="595959"/>
                </a:solidFill>
              </a:rPr>
              <a:t>Examples to come</a:t>
            </a:r>
          </a:p>
          <a:p>
            <a:pPr lvl="0" rtl="0">
              <a:spcBef>
                <a:spcPts val="0"/>
              </a:spcBef>
              <a:buNone/>
            </a:pPr>
            <a:endParaRPr/>
          </a:p>
          <a:p>
            <a:pPr lvl="0" rtl="0">
              <a:spcBef>
                <a:spcPts val="0"/>
              </a:spcBef>
              <a:buNone/>
            </a:pPr>
            <a:endParaRPr/>
          </a:p>
          <a:p>
            <a:pPr lvl="0" rtl="0">
              <a:spcBef>
                <a:spcPts val="0"/>
              </a:spcBef>
              <a:buNone/>
            </a:pPr>
            <a:endParaRPr/>
          </a:p>
        </p:txBody>
      </p:sp>
      <p:pic>
        <p:nvPicPr>
          <p:cNvPr id="628" name="Shape 628"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Cost Functions</a:t>
            </a:r>
          </a:p>
        </p:txBody>
      </p:sp>
      <p:sp>
        <p:nvSpPr>
          <p:cNvPr id="634" name="Shape 634"/>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Tensorflow and high level APIs have predefined functions</a:t>
            </a:r>
          </a:p>
          <a:p>
            <a:pPr marL="457200" marR="0" lvl="0" indent="-228600" algn="l" rtl="0">
              <a:lnSpc>
                <a:spcPct val="100000"/>
              </a:lnSpc>
              <a:spcBef>
                <a:spcPts val="480"/>
              </a:spcBef>
              <a:spcAft>
                <a:spcPts val="0"/>
              </a:spcAft>
              <a:buClr>
                <a:srgbClr val="595959"/>
              </a:buClr>
            </a:pPr>
            <a:r>
              <a:rPr lang="en">
                <a:solidFill>
                  <a:srgbClr val="595959"/>
                </a:solidFill>
              </a:rPr>
              <a:t>Cost functions are ops (operations not optimizers)</a:t>
            </a:r>
          </a:p>
          <a:p>
            <a:pPr marL="914400" marR="0" lvl="1" indent="-228600" algn="l" rtl="0">
              <a:lnSpc>
                <a:spcPct val="100000"/>
              </a:lnSpc>
              <a:spcBef>
                <a:spcPts val="480"/>
              </a:spcBef>
              <a:spcAft>
                <a:spcPts val="0"/>
              </a:spcAft>
              <a:buClr>
                <a:srgbClr val="595959"/>
              </a:buClr>
            </a:pPr>
            <a:r>
              <a:rPr lang="en">
                <a:solidFill>
                  <a:srgbClr val="595959"/>
                </a:solidFill>
              </a:rPr>
              <a:t>Allows us to easily define our own</a:t>
            </a:r>
          </a:p>
          <a:p>
            <a:pPr marL="457200" marR="0" lvl="0" indent="-228600" algn="l" rtl="0">
              <a:lnSpc>
                <a:spcPct val="100000"/>
              </a:lnSpc>
              <a:spcBef>
                <a:spcPts val="480"/>
              </a:spcBef>
              <a:spcAft>
                <a:spcPts val="0"/>
              </a:spcAft>
              <a:buClr>
                <a:srgbClr val="595959"/>
              </a:buClr>
            </a:pPr>
            <a:r>
              <a:rPr lang="en">
                <a:solidFill>
                  <a:srgbClr val="595959"/>
                </a:solidFill>
              </a:rPr>
              <a:t>Feed cost function into optimizer</a:t>
            </a:r>
          </a:p>
          <a:p>
            <a:pPr marL="914400" marR="0" lvl="1" indent="-228600" algn="l" rtl="0">
              <a:lnSpc>
                <a:spcPct val="100000"/>
              </a:lnSpc>
              <a:spcBef>
                <a:spcPts val="480"/>
              </a:spcBef>
              <a:spcAft>
                <a:spcPts val="0"/>
              </a:spcAft>
              <a:buClr>
                <a:srgbClr val="595959"/>
              </a:buClr>
            </a:pPr>
            <a:r>
              <a:rPr lang="en">
                <a:solidFill>
                  <a:srgbClr val="595959"/>
                </a:solidFill>
              </a:rPr>
              <a:t>Optimizer will handle gradient computation</a:t>
            </a:r>
          </a:p>
          <a:p>
            <a:pPr lvl="0" rtl="0">
              <a:spcBef>
                <a:spcPts val="0"/>
              </a:spcBef>
              <a:buNone/>
            </a:pPr>
            <a:endParaRPr/>
          </a:p>
          <a:p>
            <a:pPr lvl="0" rtl="0">
              <a:spcBef>
                <a:spcPts val="0"/>
              </a:spcBef>
              <a:buNone/>
            </a:pPr>
            <a:endParaRPr/>
          </a:p>
          <a:p>
            <a:pPr lvl="0" rtl="0">
              <a:spcBef>
                <a:spcPts val="0"/>
              </a:spcBef>
              <a:buNone/>
            </a:pPr>
            <a:endParaRPr/>
          </a:p>
        </p:txBody>
      </p:sp>
      <p:pic>
        <p:nvPicPr>
          <p:cNvPr id="635" name="Shape 63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Placeholders</a:t>
            </a:r>
          </a:p>
        </p:txBody>
      </p:sp>
      <p:sp>
        <p:nvSpPr>
          <p:cNvPr id="641" name="Shape 641"/>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Entry point into the graph</a:t>
            </a:r>
          </a:p>
          <a:p>
            <a:pPr marL="914400" marR="0" lvl="1" indent="-228600" algn="l" rtl="0">
              <a:lnSpc>
                <a:spcPct val="100000"/>
              </a:lnSpc>
              <a:spcBef>
                <a:spcPts val="480"/>
              </a:spcBef>
              <a:spcAft>
                <a:spcPts val="0"/>
              </a:spcAft>
              <a:buClr>
                <a:srgbClr val="595959"/>
              </a:buClr>
            </a:pPr>
            <a:r>
              <a:rPr lang="en">
                <a:solidFill>
                  <a:srgbClr val="595959"/>
                </a:solidFill>
              </a:rPr>
              <a:t>Values filled/passed during session.run via feed dictionary</a:t>
            </a:r>
          </a:p>
          <a:p>
            <a:pPr marL="914400" marR="0" lvl="1" indent="-228600" algn="l" rtl="0">
              <a:lnSpc>
                <a:spcPct val="100000"/>
              </a:lnSpc>
              <a:spcBef>
                <a:spcPts val="480"/>
              </a:spcBef>
              <a:spcAft>
                <a:spcPts val="0"/>
              </a:spcAft>
              <a:buClr>
                <a:srgbClr val="595959"/>
              </a:buClr>
            </a:pPr>
            <a:r>
              <a:rPr lang="en">
                <a:solidFill>
                  <a:srgbClr val="595959"/>
                </a:solidFill>
              </a:rPr>
              <a:t>Can fill with default values tf.placeholder_with_default</a:t>
            </a:r>
          </a:p>
          <a:p>
            <a:pPr marL="914400" marR="0" lvl="1" indent="-228600" algn="l" rtl="0">
              <a:lnSpc>
                <a:spcPct val="100000"/>
              </a:lnSpc>
              <a:spcBef>
                <a:spcPts val="480"/>
              </a:spcBef>
              <a:spcAft>
                <a:spcPts val="0"/>
              </a:spcAft>
              <a:buClr>
                <a:srgbClr val="595959"/>
              </a:buClr>
            </a:pPr>
            <a:r>
              <a:rPr lang="en">
                <a:solidFill>
                  <a:srgbClr val="595959"/>
                </a:solidFill>
              </a:rPr>
              <a:t>E.g. sess.run(op,feed_dict={placeholder1:1.0,placeholder2:2.0})</a:t>
            </a:r>
          </a:p>
          <a:p>
            <a:pPr lvl="0" rtl="0">
              <a:spcBef>
                <a:spcPts val="0"/>
              </a:spcBef>
              <a:buNone/>
            </a:pPr>
            <a:endParaRPr/>
          </a:p>
          <a:p>
            <a:pPr lvl="0" rtl="0">
              <a:spcBef>
                <a:spcPts val="0"/>
              </a:spcBef>
              <a:buNone/>
            </a:pPr>
            <a:endParaRPr/>
          </a:p>
          <a:p>
            <a:pPr lvl="0" rtl="0">
              <a:spcBef>
                <a:spcPts val="0"/>
              </a:spcBef>
              <a:buNone/>
            </a:pPr>
            <a:endParaRPr/>
          </a:p>
        </p:txBody>
      </p:sp>
      <p:pic>
        <p:nvPicPr>
          <p:cNvPr id="642" name="Shape 64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High Level APIs</a:t>
            </a:r>
          </a:p>
        </p:txBody>
      </p:sp>
      <p:sp>
        <p:nvSpPr>
          <p:cNvPr id="648" name="Shape 648"/>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TF-Slim</a:t>
            </a:r>
          </a:p>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Keras</a:t>
            </a:r>
          </a:p>
          <a:p>
            <a:pPr marL="457200" marR="0" lvl="0" indent="-228600" algn="l" rtl="0">
              <a:lnSpc>
                <a:spcPct val="100000"/>
              </a:lnSpc>
              <a:spcBef>
                <a:spcPts val="480"/>
              </a:spcBef>
              <a:spcAft>
                <a:spcPts val="0"/>
              </a:spcAft>
              <a:buClr>
                <a:srgbClr val="595959"/>
              </a:buClr>
            </a:pPr>
            <a:r>
              <a:rPr lang="en">
                <a:solidFill>
                  <a:srgbClr val="595959"/>
                </a:solidFill>
              </a:rPr>
              <a:t>Sonnet</a:t>
            </a:r>
          </a:p>
          <a:p>
            <a:pPr lvl="0" rtl="0">
              <a:spcBef>
                <a:spcPts val="0"/>
              </a:spcBef>
              <a:buNone/>
            </a:pPr>
            <a:endParaRPr/>
          </a:p>
          <a:p>
            <a:pPr lvl="0" rtl="0">
              <a:spcBef>
                <a:spcPts val="0"/>
              </a:spcBef>
              <a:buNone/>
            </a:pPr>
            <a:endParaRPr/>
          </a:p>
          <a:p>
            <a:pPr lvl="0" rtl="0">
              <a:spcBef>
                <a:spcPts val="0"/>
              </a:spcBef>
              <a:buNone/>
            </a:pPr>
            <a:endParaRPr/>
          </a:p>
        </p:txBody>
      </p:sp>
      <p:pic>
        <p:nvPicPr>
          <p:cNvPr id="649" name="Shape 649"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Tensors </a:t>
            </a:r>
          </a:p>
        </p:txBody>
      </p:sp>
      <p:sp>
        <p:nvSpPr>
          <p:cNvPr id="445" name="Shape 445"/>
          <p:cNvSpPr txBox="1">
            <a:spLocks noGrp="1"/>
          </p:cNvSpPr>
          <p:nvPr>
            <p:ph type="body" idx="1"/>
          </p:nvPr>
        </p:nvSpPr>
        <p:spPr>
          <a:xfrm>
            <a:off x="457200" y="895350"/>
            <a:ext cx="8229600" cy="3147300"/>
          </a:xfrm>
          <a:prstGeom prst="rect">
            <a:avLst/>
          </a:prstGeom>
          <a:noFill/>
          <a:ln>
            <a:noFill/>
          </a:ln>
        </p:spPr>
        <p:txBody>
          <a:bodyPr lIns="91425" tIns="45700" rIns="91425" bIns="45700" anchor="t" anchorCtr="0">
            <a:noAutofit/>
          </a:bodyPr>
          <a:lstStyle/>
          <a:p>
            <a:pPr marL="457200" lvl="0" indent="-228600" rtl="0">
              <a:spcBef>
                <a:spcPts val="0"/>
              </a:spcBef>
              <a:buClr>
                <a:srgbClr val="595959"/>
              </a:buClr>
              <a:buChar char="●"/>
            </a:pPr>
            <a:r>
              <a:rPr lang="en" sz="2400" b="1" dirty="0">
                <a:solidFill>
                  <a:srgbClr val="595959"/>
                </a:solidFill>
              </a:rPr>
              <a:t>Programmers</a:t>
            </a:r>
            <a:r>
              <a:rPr lang="en" sz="2400" dirty="0">
                <a:solidFill>
                  <a:srgbClr val="595959"/>
                </a:solidFill>
              </a:rPr>
              <a:t>: Tensors generalize </a:t>
            </a:r>
            <a:r>
              <a:rPr lang="en" sz="2400" i="1" dirty="0" smtClean="0">
                <a:solidFill>
                  <a:srgbClr val="595959"/>
                </a:solidFill>
              </a:rPr>
              <a:t>multidimensional </a:t>
            </a:r>
            <a:r>
              <a:rPr lang="en" sz="2400" i="1" dirty="0">
                <a:solidFill>
                  <a:srgbClr val="595959"/>
                </a:solidFill>
              </a:rPr>
              <a:t>arrays.</a:t>
            </a:r>
          </a:p>
          <a:p>
            <a:pPr marL="457200" lvl="0" indent="-228600" rtl="0">
              <a:spcBef>
                <a:spcPts val="0"/>
              </a:spcBef>
              <a:buClr>
                <a:srgbClr val="595959"/>
              </a:buClr>
              <a:buChar char="●"/>
            </a:pPr>
            <a:r>
              <a:rPr lang="en" sz="2400" b="1" dirty="0">
                <a:solidFill>
                  <a:srgbClr val="595959"/>
                </a:solidFill>
              </a:rPr>
              <a:t>Mathematicians</a:t>
            </a:r>
            <a:r>
              <a:rPr lang="en" sz="2400" dirty="0">
                <a:solidFill>
                  <a:srgbClr val="595959"/>
                </a:solidFill>
              </a:rPr>
              <a:t>: Generalize </a:t>
            </a:r>
            <a:r>
              <a:rPr lang="en" sz="2400" i="1" dirty="0">
                <a:solidFill>
                  <a:srgbClr val="595959"/>
                </a:solidFill>
              </a:rPr>
              <a:t>scalars, vectors, matrices and linear operators!</a:t>
            </a:r>
          </a:p>
        </p:txBody>
      </p:sp>
      <p:pic>
        <p:nvPicPr>
          <p:cNvPr id="446" name="Shape 446"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447" name="Shape 447"/>
          <p:cNvPicPr preferRelativeResize="0"/>
          <p:nvPr/>
        </p:nvPicPr>
        <p:blipFill>
          <a:blip r:embed="rId4">
            <a:alphaModFix/>
          </a:blip>
          <a:stretch>
            <a:fillRect/>
          </a:stretch>
        </p:blipFill>
        <p:spPr>
          <a:xfrm>
            <a:off x="6005325" y="2852346"/>
            <a:ext cx="2295599" cy="2029150"/>
          </a:xfrm>
          <a:prstGeom prst="rect">
            <a:avLst/>
          </a:prstGeom>
          <a:noFill/>
          <a:ln>
            <a:noFill/>
          </a:ln>
        </p:spPr>
      </p:pic>
    </p:spTree>
    <p:extLst>
      <p:ext uri="{BB962C8B-B14F-4D97-AF65-F5344CB8AC3E}">
        <p14:creationId xmlns:p14="http://schemas.microsoft.com/office/powerpoint/2010/main" val="139426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Effect transition="in" filter="fade">
                                      <p:cBhvr>
                                        <p:cTn id="7" dur="1000"/>
                                        <p:tgtEl>
                                          <p:spTgt spid="4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xEl>
                                              <p:pRg st="1" end="1"/>
                                            </p:txEl>
                                          </p:spTgt>
                                        </p:tgtEl>
                                        <p:attrNameLst>
                                          <p:attrName>style.visibility</p:attrName>
                                        </p:attrNameLst>
                                      </p:cBhvr>
                                      <p:to>
                                        <p:strVal val="visible"/>
                                      </p:to>
                                    </p:set>
                                    <p:animEffect transition="in" filter="fade">
                                      <p:cBhvr>
                                        <p:cTn id="12" dur="1000"/>
                                        <p:tgtEl>
                                          <p:spTgt spid="4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High Level APIs</a:t>
            </a:r>
          </a:p>
        </p:txBody>
      </p:sp>
      <p:sp>
        <p:nvSpPr>
          <p:cNvPr id="655" name="Shape 655"/>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TF-Slim</a:t>
            </a:r>
          </a:p>
          <a:p>
            <a:pPr marL="914400" marR="0" lvl="1" indent="-228600" algn="l" rtl="0">
              <a:lnSpc>
                <a:spcPct val="100000"/>
              </a:lnSpc>
              <a:spcBef>
                <a:spcPts val="480"/>
              </a:spcBef>
              <a:spcAft>
                <a:spcPts val="0"/>
              </a:spcAft>
              <a:buClr>
                <a:srgbClr val="595959"/>
              </a:buClr>
            </a:pPr>
            <a:r>
              <a:rPr lang="en">
                <a:solidFill>
                  <a:srgbClr val="595959"/>
                </a:solidFill>
              </a:rPr>
              <a:t>Native tensorflow</a:t>
            </a:r>
          </a:p>
          <a:p>
            <a:pPr marL="914400" marR="0" lvl="1" indent="-228600" algn="l" rtl="0">
              <a:lnSpc>
                <a:spcPct val="100000"/>
              </a:lnSpc>
              <a:spcBef>
                <a:spcPts val="480"/>
              </a:spcBef>
              <a:spcAft>
                <a:spcPts val="0"/>
              </a:spcAft>
              <a:buClr>
                <a:srgbClr val="595959"/>
              </a:buClr>
            </a:pPr>
            <a:r>
              <a:rPr lang="en">
                <a:solidFill>
                  <a:srgbClr val="595959"/>
                </a:solidFill>
              </a:rPr>
              <a:t>Common combinations of ops</a:t>
            </a:r>
          </a:p>
          <a:p>
            <a:pPr lvl="0" rtl="0">
              <a:spcBef>
                <a:spcPts val="0"/>
              </a:spcBef>
              <a:buNone/>
            </a:pPr>
            <a:endParaRPr/>
          </a:p>
          <a:p>
            <a:pPr lvl="0" rtl="0">
              <a:spcBef>
                <a:spcPts val="0"/>
              </a:spcBef>
              <a:buNone/>
            </a:pPr>
            <a:endParaRPr/>
          </a:p>
          <a:p>
            <a:pPr lvl="0" rtl="0">
              <a:spcBef>
                <a:spcPts val="0"/>
              </a:spcBef>
              <a:buNone/>
            </a:pPr>
            <a:endParaRPr/>
          </a:p>
        </p:txBody>
      </p:sp>
      <p:pic>
        <p:nvPicPr>
          <p:cNvPr id="656" name="Shape 656"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High Level APIs</a:t>
            </a:r>
          </a:p>
        </p:txBody>
      </p:sp>
      <p:sp>
        <p:nvSpPr>
          <p:cNvPr id="662" name="Shape 662"/>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Keras</a:t>
            </a:r>
          </a:p>
          <a:p>
            <a:pPr marL="914400" marR="0" lvl="1" indent="-228600" algn="l" rtl="0">
              <a:lnSpc>
                <a:spcPct val="100000"/>
              </a:lnSpc>
              <a:spcBef>
                <a:spcPts val="480"/>
              </a:spcBef>
              <a:spcAft>
                <a:spcPts val="0"/>
              </a:spcAft>
              <a:buClr>
                <a:srgbClr val="595959"/>
              </a:buClr>
            </a:pPr>
            <a:r>
              <a:rPr lang="en">
                <a:solidFill>
                  <a:srgbClr val="595959"/>
                </a:solidFill>
              </a:rPr>
              <a:t>Rapid Prototyping</a:t>
            </a:r>
          </a:p>
          <a:p>
            <a:pPr marL="914400" marR="0" lvl="1" indent="-228600" algn="l" rtl="0">
              <a:lnSpc>
                <a:spcPct val="100000"/>
              </a:lnSpc>
              <a:spcBef>
                <a:spcPts val="480"/>
              </a:spcBef>
              <a:spcAft>
                <a:spcPts val="0"/>
              </a:spcAft>
              <a:buClr>
                <a:srgbClr val="595959"/>
              </a:buClr>
            </a:pPr>
            <a:r>
              <a:rPr lang="en">
                <a:solidFill>
                  <a:srgbClr val="595959"/>
                </a:solidFill>
              </a:rPr>
              <a:t>Abstracts process of defining variable shapes </a:t>
            </a:r>
          </a:p>
          <a:p>
            <a:pPr marL="914400" lvl="1" indent="-228600" rtl="0">
              <a:spcBef>
                <a:spcPts val="0"/>
              </a:spcBef>
              <a:buClr>
                <a:srgbClr val="595959"/>
              </a:buClr>
            </a:pPr>
            <a:r>
              <a:rPr lang="en">
                <a:solidFill>
                  <a:srgbClr val="595959"/>
                </a:solidFill>
              </a:rPr>
              <a:t>Built in cost functions, metrics, datasets, etc. </a:t>
            </a:r>
          </a:p>
          <a:p>
            <a:pPr marL="914400" lvl="1" indent="-228600" rtl="0">
              <a:spcBef>
                <a:spcPts val="0"/>
              </a:spcBef>
              <a:buClr>
                <a:srgbClr val="595959"/>
              </a:buClr>
            </a:pPr>
            <a:r>
              <a:rPr lang="en">
                <a:solidFill>
                  <a:srgbClr val="595959"/>
                </a:solidFill>
              </a:rPr>
              <a:t>Officially declared as Tensorflow’s high level API</a:t>
            </a:r>
          </a:p>
          <a:p>
            <a:pPr marL="914400" lvl="1" indent="-228600" rtl="0">
              <a:spcBef>
                <a:spcPts val="0"/>
              </a:spcBef>
              <a:buClr>
                <a:srgbClr val="595959"/>
              </a:buClr>
            </a:pPr>
            <a:r>
              <a:rPr lang="en">
                <a:solidFill>
                  <a:srgbClr val="595959"/>
                </a:solidFill>
              </a:rPr>
              <a:t>Python </a:t>
            </a:r>
          </a:p>
          <a:p>
            <a:pPr marL="914400" lvl="1" indent="-228600" rtl="0">
              <a:spcBef>
                <a:spcPts val="0"/>
              </a:spcBef>
              <a:buClr>
                <a:srgbClr val="595959"/>
              </a:buClr>
            </a:pPr>
            <a:r>
              <a:rPr lang="en">
                <a:solidFill>
                  <a:srgbClr val="595959"/>
                </a:solidFill>
              </a:rPr>
              <a:t>Great for Convolutional NNs</a:t>
            </a:r>
          </a:p>
          <a:p>
            <a:pPr marL="1371600" lvl="2" indent="-228600" rtl="0">
              <a:spcBef>
                <a:spcPts val="0"/>
              </a:spcBef>
              <a:buClr>
                <a:srgbClr val="595959"/>
              </a:buClr>
            </a:pPr>
            <a:r>
              <a:rPr lang="en">
                <a:solidFill>
                  <a:srgbClr val="595959"/>
                </a:solidFill>
              </a:rPr>
              <a:t>Abstracts away shape calculation</a:t>
            </a:r>
          </a:p>
          <a:p>
            <a:pPr lvl="0" rtl="0">
              <a:spcBef>
                <a:spcPts val="0"/>
              </a:spcBef>
              <a:buNone/>
            </a:pPr>
            <a:endParaRPr/>
          </a:p>
          <a:p>
            <a:pPr lvl="0" rtl="0">
              <a:spcBef>
                <a:spcPts val="0"/>
              </a:spcBef>
              <a:buNone/>
            </a:pPr>
            <a:endParaRPr/>
          </a:p>
          <a:p>
            <a:pPr lvl="0" rtl="0">
              <a:spcBef>
                <a:spcPts val="0"/>
              </a:spcBef>
              <a:buNone/>
            </a:pPr>
            <a:endParaRPr/>
          </a:p>
        </p:txBody>
      </p:sp>
      <p:pic>
        <p:nvPicPr>
          <p:cNvPr id="663" name="Shape 66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High Level APIs</a:t>
            </a:r>
          </a:p>
        </p:txBody>
      </p:sp>
      <p:sp>
        <p:nvSpPr>
          <p:cNvPr id="669" name="Shape 669"/>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marR="0" lvl="0" indent="-317500" algn="l" rtl="0">
              <a:lnSpc>
                <a:spcPct val="100000"/>
              </a:lnSpc>
              <a:spcBef>
                <a:spcPts val="480"/>
              </a:spcBef>
              <a:spcAft>
                <a:spcPts val="0"/>
              </a:spcAft>
              <a:buClr>
                <a:srgbClr val="595959"/>
              </a:buClr>
              <a:buSzPct val="58333"/>
              <a:buFont typeface="Arial"/>
            </a:pPr>
            <a:r>
              <a:rPr lang="en">
                <a:solidFill>
                  <a:srgbClr val="595959"/>
                </a:solidFill>
              </a:rPr>
              <a:t>Sonnet</a:t>
            </a:r>
          </a:p>
          <a:p>
            <a:pPr marL="914400" lvl="1" indent="-228600" rtl="0">
              <a:spcBef>
                <a:spcPts val="0"/>
              </a:spcBef>
              <a:buClr>
                <a:srgbClr val="595959"/>
              </a:buClr>
            </a:pPr>
            <a:r>
              <a:rPr lang="en">
                <a:solidFill>
                  <a:srgbClr val="595959"/>
                </a:solidFill>
              </a:rPr>
              <a:t>Google Deepmind’s own DL development API</a:t>
            </a:r>
          </a:p>
          <a:p>
            <a:pPr marL="914400" lvl="1" indent="-228600" rtl="0">
              <a:spcBef>
                <a:spcPts val="0"/>
              </a:spcBef>
              <a:buClr>
                <a:srgbClr val="595959"/>
              </a:buClr>
            </a:pPr>
            <a:r>
              <a:rPr lang="en">
                <a:solidFill>
                  <a:srgbClr val="595959"/>
                </a:solidFill>
              </a:rPr>
              <a:t>Object oriented</a:t>
            </a:r>
          </a:p>
          <a:p>
            <a:pPr marL="1371600" lvl="2" indent="-228600" rtl="0">
              <a:spcBef>
                <a:spcPts val="0"/>
              </a:spcBef>
              <a:buClr>
                <a:srgbClr val="595959"/>
              </a:buClr>
            </a:pPr>
            <a:r>
              <a:rPr lang="en">
                <a:solidFill>
                  <a:srgbClr val="595959"/>
                </a:solidFill>
              </a:rPr>
              <a:t>Clean, prod-quality DL-models</a:t>
            </a:r>
          </a:p>
          <a:p>
            <a:pPr marL="914400" lvl="1" indent="-228600" rtl="0">
              <a:spcBef>
                <a:spcPts val="0"/>
              </a:spcBef>
              <a:buClr>
                <a:srgbClr val="595959"/>
              </a:buClr>
            </a:pPr>
            <a:r>
              <a:rPr lang="en">
                <a:solidFill>
                  <a:srgbClr val="595959"/>
                </a:solidFill>
              </a:rPr>
              <a:t>Powerful weight sharing capabilities</a:t>
            </a:r>
          </a:p>
          <a:p>
            <a:pPr marL="1371600" lvl="2" indent="-228600" rtl="0">
              <a:spcBef>
                <a:spcPts val="0"/>
              </a:spcBef>
              <a:buClr>
                <a:srgbClr val="595959"/>
              </a:buClr>
            </a:pPr>
            <a:r>
              <a:rPr lang="en">
                <a:solidFill>
                  <a:srgbClr val="595959"/>
                </a:solidFill>
              </a:rPr>
              <a:t>Beneficial for deploying large, complex, general DL systems</a:t>
            </a:r>
          </a:p>
          <a:p>
            <a:pPr marL="914400" lvl="1" indent="-228600" rtl="0">
              <a:spcBef>
                <a:spcPts val="0"/>
              </a:spcBef>
              <a:buClr>
                <a:srgbClr val="595959"/>
              </a:buClr>
            </a:pPr>
            <a:r>
              <a:rPr lang="en">
                <a:solidFill>
                  <a:srgbClr val="595959"/>
                </a:solidFill>
              </a:rPr>
              <a:t> Re-usability</a:t>
            </a:r>
          </a:p>
          <a:p>
            <a:pPr lvl="0" rtl="0">
              <a:spcBef>
                <a:spcPts val="0"/>
              </a:spcBef>
              <a:buNone/>
            </a:pPr>
            <a:endParaRPr/>
          </a:p>
          <a:p>
            <a:pPr lvl="0" rtl="0">
              <a:spcBef>
                <a:spcPts val="0"/>
              </a:spcBef>
              <a:buNone/>
            </a:pPr>
            <a:endParaRPr/>
          </a:p>
          <a:p>
            <a:pPr lvl="0" rtl="0">
              <a:spcBef>
                <a:spcPts val="0"/>
              </a:spcBef>
              <a:buNone/>
            </a:pPr>
            <a:endParaRPr/>
          </a:p>
        </p:txBody>
      </p:sp>
      <p:pic>
        <p:nvPicPr>
          <p:cNvPr id="670" name="Shape 67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Keras Demo: Building a 2-layer NN</a:t>
            </a:r>
          </a:p>
        </p:txBody>
      </p:sp>
      <p:sp>
        <p:nvSpPr>
          <p:cNvPr id="676" name="Shape 676"/>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endParaRPr/>
          </a:p>
        </p:txBody>
      </p:sp>
      <p:pic>
        <p:nvPicPr>
          <p:cNvPr id="677" name="Shape 67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Demo: Building a 2-layer NN</a:t>
            </a:r>
          </a:p>
        </p:txBody>
      </p:sp>
      <p:sp>
        <p:nvSpPr>
          <p:cNvPr id="683" name="Shape 683"/>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r>
              <a:rPr lang="en" sz="2800" b="1">
                <a:solidFill>
                  <a:srgbClr val="150092"/>
                </a:solidFill>
                <a:latin typeface="Arial"/>
                <a:ea typeface="Arial"/>
                <a:cs typeface="Arial"/>
                <a:sym typeface="Arial"/>
              </a:rPr>
              <a:t>Native TF</a:t>
            </a:r>
          </a:p>
        </p:txBody>
      </p:sp>
      <p:pic>
        <p:nvPicPr>
          <p:cNvPr id="684" name="Shape 684"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Visualizing NNs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TensorBoard</a:t>
            </a:r>
          </a:p>
        </p:txBody>
      </p:sp>
      <p:pic>
        <p:nvPicPr>
          <p:cNvPr id="695" name="Shape 69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696" name="Shape 696"/>
          <p:cNvSpPr txBox="1"/>
          <p:nvPr/>
        </p:nvSpPr>
        <p:spPr>
          <a:xfrm>
            <a:off x="3791025" y="971550"/>
            <a:ext cx="4895700" cy="2191200"/>
          </a:xfrm>
          <a:prstGeom prst="rect">
            <a:avLst/>
          </a:prstGeom>
          <a:noFill/>
          <a:ln>
            <a:noFill/>
          </a:ln>
        </p:spPr>
        <p:txBody>
          <a:bodyPr lIns="91425" tIns="45700" rIns="91425" bIns="45700" anchor="t" anchorCtr="0">
            <a:noAutofit/>
          </a:bodyPr>
          <a:lstStyle/>
          <a:p>
            <a:pPr lvl="0" rtl="0">
              <a:spcBef>
                <a:spcPts val="280"/>
              </a:spcBef>
              <a:buNone/>
            </a:pPr>
            <a:r>
              <a:rPr lang="en" sz="2000" b="1">
                <a:solidFill>
                  <a:srgbClr val="7F7F7F"/>
                </a:solidFill>
                <a:latin typeface="Calibri"/>
                <a:ea typeface="Calibri"/>
                <a:cs typeface="Calibri"/>
                <a:sym typeface="Calibri"/>
              </a:rPr>
              <a:t>Graph Visualization</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See visual representation of the graph</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Check and debug construction</a:t>
            </a:r>
          </a:p>
          <a:p>
            <a:pPr lvl="0" rtl="0">
              <a:spcBef>
                <a:spcPts val="280"/>
              </a:spcBef>
              <a:buNone/>
            </a:pPr>
            <a:endParaRPr sz="1800">
              <a:solidFill>
                <a:srgbClr val="7F7F7F"/>
              </a:solidFill>
              <a:latin typeface="Raleway"/>
              <a:ea typeface="Raleway"/>
              <a:cs typeface="Raleway"/>
              <a:sym typeface="Raleway"/>
            </a:endParaRPr>
          </a:p>
          <a:p>
            <a:pPr lvl="0" rtl="0">
              <a:spcBef>
                <a:spcPts val="280"/>
              </a:spcBef>
              <a:buNone/>
            </a:pPr>
            <a:r>
              <a:rPr lang="en" sz="2000" b="1">
                <a:solidFill>
                  <a:srgbClr val="7F7F7F"/>
                </a:solidFill>
                <a:latin typeface="Calibri"/>
                <a:ea typeface="Calibri"/>
                <a:cs typeface="Calibri"/>
                <a:sym typeface="Calibri"/>
              </a:rPr>
              <a:t>Scoping</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Used to create abstractions</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Without scoping, graph can become a convoluted mess</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Created by using a with statement</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Scope gets name prepended to variable and operation names</a:t>
            </a:r>
          </a:p>
          <a:p>
            <a:pPr marL="457200" lvl="0" indent="-355600" rtl="0">
              <a:spcBef>
                <a:spcPts val="280"/>
              </a:spcBef>
              <a:buClr>
                <a:srgbClr val="7F7F7F"/>
              </a:buClr>
              <a:buSzPct val="100000"/>
              <a:buFont typeface="Calibri"/>
              <a:buChar char="●"/>
            </a:pPr>
            <a:r>
              <a:rPr lang="en" sz="2000">
                <a:solidFill>
                  <a:srgbClr val="7F7F7F"/>
                </a:solidFill>
                <a:latin typeface="Calibri"/>
                <a:ea typeface="Calibri"/>
                <a:cs typeface="Calibri"/>
                <a:sym typeface="Calibri"/>
              </a:rPr>
              <a:t>Sonnet helps</a:t>
            </a:r>
          </a:p>
        </p:txBody>
      </p:sp>
      <p:pic>
        <p:nvPicPr>
          <p:cNvPr id="697" name="Shape 697"/>
          <p:cNvPicPr preferRelativeResize="0"/>
          <p:nvPr/>
        </p:nvPicPr>
        <p:blipFill>
          <a:blip r:embed="rId4">
            <a:alphaModFix/>
          </a:blip>
          <a:stretch>
            <a:fillRect/>
          </a:stretch>
        </p:blipFill>
        <p:spPr>
          <a:xfrm>
            <a:off x="934075" y="840175"/>
            <a:ext cx="2153399" cy="4096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1000"/>
                                        <p:tgtEl>
                                          <p:spTgt spid="6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TensorBoard</a:t>
            </a:r>
          </a:p>
        </p:txBody>
      </p:sp>
      <p:pic>
        <p:nvPicPr>
          <p:cNvPr id="703" name="Shape 70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704" name="Shape 704"/>
          <p:cNvSpPr txBox="1"/>
          <p:nvPr/>
        </p:nvSpPr>
        <p:spPr>
          <a:xfrm>
            <a:off x="457200" y="971550"/>
            <a:ext cx="8229600" cy="1480800"/>
          </a:xfrm>
          <a:prstGeom prst="rect">
            <a:avLst/>
          </a:prstGeom>
          <a:noFill/>
          <a:ln>
            <a:noFill/>
          </a:ln>
        </p:spPr>
        <p:txBody>
          <a:bodyPr lIns="91425" tIns="45700" rIns="91425" bIns="45700" anchor="t" anchorCtr="0">
            <a:noAutofit/>
          </a:bodyPr>
          <a:lstStyle/>
          <a:p>
            <a:pPr lvl="0" rtl="0">
              <a:spcBef>
                <a:spcPts val="280"/>
              </a:spcBef>
              <a:buNone/>
            </a:pPr>
            <a:r>
              <a:rPr lang="en" sz="2000" b="1">
                <a:solidFill>
                  <a:srgbClr val="7F7F7F"/>
                </a:solidFill>
                <a:latin typeface="Calibri"/>
                <a:ea typeface="Calibri"/>
                <a:cs typeface="Calibri"/>
                <a:sym typeface="Calibri"/>
              </a:rPr>
              <a:t>Visualizing Learning</a:t>
            </a:r>
          </a:p>
          <a:p>
            <a:pPr marL="457200" lvl="0" indent="-342900" rtl="0">
              <a:spcBef>
                <a:spcPts val="280"/>
              </a:spcBef>
              <a:buClr>
                <a:srgbClr val="7F7F7F"/>
              </a:buClr>
              <a:buSzPct val="100000"/>
              <a:buFont typeface="Calibri"/>
              <a:buChar char="●"/>
            </a:pPr>
            <a:r>
              <a:rPr lang="en" sz="1800">
                <a:solidFill>
                  <a:srgbClr val="7F7F7F"/>
                </a:solidFill>
                <a:latin typeface="Calibri"/>
                <a:ea typeface="Calibri"/>
                <a:cs typeface="Calibri"/>
                <a:sym typeface="Calibri"/>
              </a:rPr>
              <a:t>See tensor values during training</a:t>
            </a:r>
          </a:p>
          <a:p>
            <a:pPr marL="457200" lvl="0" indent="-342900" rtl="0">
              <a:spcBef>
                <a:spcPts val="280"/>
              </a:spcBef>
              <a:buClr>
                <a:srgbClr val="7F7F7F"/>
              </a:buClr>
              <a:buSzPct val="100000"/>
              <a:buFont typeface="Calibri"/>
              <a:buChar char="●"/>
            </a:pPr>
            <a:r>
              <a:rPr lang="en" sz="1800">
                <a:solidFill>
                  <a:srgbClr val="7F7F7F"/>
                </a:solidFill>
                <a:latin typeface="Calibri"/>
                <a:ea typeface="Calibri"/>
                <a:cs typeface="Calibri"/>
                <a:sym typeface="Calibri"/>
              </a:rPr>
              <a:t>Check and debug execution</a:t>
            </a:r>
          </a:p>
          <a:p>
            <a:pPr marL="457200" lvl="0" indent="-342900" rtl="0">
              <a:spcBef>
                <a:spcPts val="280"/>
              </a:spcBef>
              <a:buClr>
                <a:srgbClr val="7F7F7F"/>
              </a:buClr>
              <a:buSzPct val="100000"/>
              <a:buFont typeface="Calibri"/>
              <a:buChar char="●"/>
            </a:pPr>
            <a:r>
              <a:rPr lang="en" sz="1800">
                <a:solidFill>
                  <a:srgbClr val="7F7F7F"/>
                </a:solidFill>
                <a:latin typeface="Calibri"/>
                <a:ea typeface="Calibri"/>
                <a:cs typeface="Calibri"/>
                <a:sym typeface="Calibri"/>
              </a:rPr>
              <a:t>tf.train.SummaryWriter()</a:t>
            </a:r>
          </a:p>
        </p:txBody>
      </p:sp>
      <p:pic>
        <p:nvPicPr>
          <p:cNvPr id="705" name="Shape 705"/>
          <p:cNvPicPr preferRelativeResize="0"/>
          <p:nvPr/>
        </p:nvPicPr>
        <p:blipFill>
          <a:blip r:embed="rId4">
            <a:alphaModFix/>
          </a:blip>
          <a:stretch>
            <a:fillRect/>
          </a:stretch>
        </p:blipFill>
        <p:spPr>
          <a:xfrm>
            <a:off x="3022302" y="2493325"/>
            <a:ext cx="3099399" cy="25236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1000"/>
                                        <p:tgtEl>
                                          <p:spTgt spid="7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
                                        </p:tgtEl>
                                        <p:attrNameLst>
                                          <p:attrName>style.visibility</p:attrName>
                                        </p:attrNameLst>
                                      </p:cBhvr>
                                      <p:to>
                                        <p:strVal val="visible"/>
                                      </p:to>
                                    </p:set>
                                    <p:animEffect transition="in" filter="fade">
                                      <p:cBhvr>
                                        <p:cTn id="12" dur="10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Demo: Visualizing NNs</a:t>
            </a:r>
          </a:p>
        </p:txBody>
      </p:sp>
      <p:pic>
        <p:nvPicPr>
          <p:cNvPr id="711" name="Shape 711"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RNNs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dirty="0" smtClean="0"/>
              <a:t>Computation Graph</a:t>
            </a:r>
            <a:endParaRPr lang="en" dirty="0"/>
          </a:p>
        </p:txBody>
      </p:sp>
      <p:pic>
        <p:nvPicPr>
          <p:cNvPr id="515" name="Shape 51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516" name="Shape 516"/>
          <p:cNvSpPr/>
          <p:nvPr/>
        </p:nvSpPr>
        <p:spPr>
          <a:xfrm>
            <a:off x="601625" y="3100937"/>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tf.constant(5.0)</a:t>
            </a:r>
          </a:p>
        </p:txBody>
      </p:sp>
      <p:sp>
        <p:nvSpPr>
          <p:cNvPr id="517" name="Shape 517"/>
          <p:cNvSpPr/>
          <p:nvPr/>
        </p:nvSpPr>
        <p:spPr>
          <a:xfrm>
            <a:off x="601525" y="2150062"/>
            <a:ext cx="19329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tf.constant(3.0)</a:t>
            </a:r>
          </a:p>
        </p:txBody>
      </p:sp>
      <p:sp>
        <p:nvSpPr>
          <p:cNvPr id="518" name="Shape 518"/>
          <p:cNvSpPr/>
          <p:nvPr/>
        </p:nvSpPr>
        <p:spPr>
          <a:xfrm>
            <a:off x="3996350" y="1972462"/>
            <a:ext cx="2151600" cy="539700"/>
          </a:xfrm>
          <a:prstGeom prst="rect">
            <a:avLst/>
          </a:prstGeom>
          <a:solidFill>
            <a:srgbClr val="1677C0">
              <a:alpha val="62350"/>
            </a:srgbClr>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latin typeface="Courier New"/>
                <a:ea typeface="Courier New"/>
                <a:cs typeface="Courier New"/>
                <a:sym typeface="Courier New"/>
              </a:rPr>
              <a:t>tf.random_normal</a:t>
            </a:r>
          </a:p>
          <a:p>
            <a:pPr lvl="0" algn="ctr" rtl="0">
              <a:spcBef>
                <a:spcPts val="0"/>
              </a:spcBef>
              <a:buNone/>
            </a:pPr>
            <a:r>
              <a:rPr lang="en">
                <a:latin typeface="Courier New"/>
                <a:ea typeface="Courier New"/>
                <a:cs typeface="Courier New"/>
                <a:sym typeface="Courier New"/>
              </a:rPr>
              <a:t>(mean=1, stddev=2)</a:t>
            </a:r>
          </a:p>
        </p:txBody>
      </p:sp>
      <p:sp>
        <p:nvSpPr>
          <p:cNvPr id="519" name="Shape 519"/>
          <p:cNvSpPr/>
          <p:nvPr/>
        </p:nvSpPr>
        <p:spPr>
          <a:xfrm>
            <a:off x="3675325" y="2994112"/>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tf.add()</a:t>
            </a:r>
          </a:p>
        </p:txBody>
      </p:sp>
      <p:sp>
        <p:nvSpPr>
          <p:cNvPr id="520" name="Shape 520"/>
          <p:cNvSpPr/>
          <p:nvPr/>
        </p:nvSpPr>
        <p:spPr>
          <a:xfrm>
            <a:off x="6937175" y="2643812"/>
            <a:ext cx="1605300" cy="497700"/>
          </a:xfrm>
          <a:prstGeom prst="roundRect">
            <a:avLst>
              <a:gd name="adj" fmla="val 16667"/>
            </a:avLst>
          </a:prstGeom>
          <a:solidFill>
            <a:srgbClr val="05418D"/>
          </a:solidFill>
          <a:ln w="9525" cap="flat" cmpd="sng">
            <a:solidFill>
              <a:srgbClr val="1F497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urier New"/>
                <a:ea typeface="Courier New"/>
                <a:cs typeface="Courier New"/>
                <a:sym typeface="Courier New"/>
              </a:rPr>
              <a:t>tf.mul()</a:t>
            </a:r>
          </a:p>
        </p:txBody>
      </p:sp>
      <p:cxnSp>
        <p:nvCxnSpPr>
          <p:cNvPr id="521" name="Shape 521"/>
          <p:cNvCxnSpPr>
            <a:stCxn id="516" idx="3"/>
            <a:endCxn id="519" idx="1"/>
          </p:cNvCxnSpPr>
          <p:nvPr/>
        </p:nvCxnSpPr>
        <p:spPr>
          <a:xfrm rot="10800000" flipH="1">
            <a:off x="2534525" y="3242987"/>
            <a:ext cx="1140900" cy="127800"/>
          </a:xfrm>
          <a:prstGeom prst="straightConnector1">
            <a:avLst/>
          </a:prstGeom>
          <a:noFill/>
          <a:ln w="9525" cap="flat" cmpd="sng">
            <a:solidFill>
              <a:srgbClr val="1F497D"/>
            </a:solidFill>
            <a:prstDash val="solid"/>
            <a:round/>
            <a:headEnd type="none" w="lg" len="lg"/>
            <a:tailEnd type="triangle" w="lg" len="lg"/>
          </a:ln>
        </p:spPr>
      </p:cxnSp>
      <p:cxnSp>
        <p:nvCxnSpPr>
          <p:cNvPr id="522" name="Shape 522"/>
          <p:cNvCxnSpPr>
            <a:stCxn id="517" idx="3"/>
            <a:endCxn id="519" idx="1"/>
          </p:cNvCxnSpPr>
          <p:nvPr/>
        </p:nvCxnSpPr>
        <p:spPr>
          <a:xfrm>
            <a:off x="2534425" y="2419912"/>
            <a:ext cx="1140900" cy="823200"/>
          </a:xfrm>
          <a:prstGeom prst="straightConnector1">
            <a:avLst/>
          </a:prstGeom>
          <a:noFill/>
          <a:ln w="9525" cap="flat" cmpd="sng">
            <a:solidFill>
              <a:srgbClr val="1F497D"/>
            </a:solidFill>
            <a:prstDash val="solid"/>
            <a:round/>
            <a:headEnd type="none" w="lg" len="lg"/>
            <a:tailEnd type="triangle" w="lg" len="lg"/>
          </a:ln>
        </p:spPr>
      </p:cxnSp>
      <p:cxnSp>
        <p:nvCxnSpPr>
          <p:cNvPr id="523" name="Shape 523"/>
          <p:cNvCxnSpPr>
            <a:stCxn id="519" idx="3"/>
            <a:endCxn id="520" idx="1"/>
          </p:cNvCxnSpPr>
          <p:nvPr/>
        </p:nvCxnSpPr>
        <p:spPr>
          <a:xfrm rot="10800000" flipH="1">
            <a:off x="5280625" y="2892562"/>
            <a:ext cx="1656600" cy="350400"/>
          </a:xfrm>
          <a:prstGeom prst="straightConnector1">
            <a:avLst/>
          </a:prstGeom>
          <a:noFill/>
          <a:ln w="9525" cap="flat" cmpd="sng">
            <a:solidFill>
              <a:srgbClr val="1F497D"/>
            </a:solidFill>
            <a:prstDash val="solid"/>
            <a:round/>
            <a:headEnd type="none" w="lg" len="lg"/>
            <a:tailEnd type="triangle" w="lg" len="lg"/>
          </a:ln>
        </p:spPr>
      </p:cxnSp>
      <p:cxnSp>
        <p:nvCxnSpPr>
          <p:cNvPr id="524" name="Shape 524"/>
          <p:cNvCxnSpPr>
            <a:stCxn id="518" idx="3"/>
            <a:endCxn id="520" idx="1"/>
          </p:cNvCxnSpPr>
          <p:nvPr/>
        </p:nvCxnSpPr>
        <p:spPr>
          <a:xfrm>
            <a:off x="6147950" y="2242312"/>
            <a:ext cx="789300" cy="650400"/>
          </a:xfrm>
          <a:prstGeom prst="straightConnector1">
            <a:avLst/>
          </a:prstGeom>
          <a:noFill/>
          <a:ln w="9525" cap="flat" cmpd="sng">
            <a:solidFill>
              <a:srgbClr val="1F497D"/>
            </a:solidFill>
            <a:prstDash val="solid"/>
            <a:round/>
            <a:headEnd type="none" w="lg" len="lg"/>
            <a:tailEnd type="triangle" w="lg" len="lg"/>
          </a:ln>
        </p:spPr>
      </p:cxnSp>
    </p:spTree>
    <p:extLst>
      <p:ext uri="{BB962C8B-B14F-4D97-AF65-F5344CB8AC3E}">
        <p14:creationId xmlns:p14="http://schemas.microsoft.com/office/powerpoint/2010/main" val="4084777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Introducing the RNN/LSTM</a:t>
            </a:r>
          </a:p>
        </p:txBody>
      </p:sp>
      <p:sp>
        <p:nvSpPr>
          <p:cNvPr id="722" name="Shape 722"/>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pPr>
            <a:r>
              <a:rPr lang="en" u="sng">
                <a:solidFill>
                  <a:schemeClr val="hlink"/>
                </a:solidFill>
                <a:hlinkClick r:id="rId3"/>
              </a:rPr>
              <a:t>RNNs/LSTMs</a:t>
            </a:r>
          </a:p>
        </p:txBody>
      </p:sp>
      <p:pic>
        <p:nvPicPr>
          <p:cNvPr id="723" name="Shape 723"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pic>
        <p:nvPicPr>
          <p:cNvPr id="724" name="Shape 724"/>
          <p:cNvPicPr preferRelativeResize="0"/>
          <p:nvPr/>
        </p:nvPicPr>
        <p:blipFill>
          <a:blip r:embed="rId5">
            <a:alphaModFix/>
          </a:blip>
          <a:stretch>
            <a:fillRect/>
          </a:stretch>
        </p:blipFill>
        <p:spPr>
          <a:xfrm>
            <a:off x="3999225" y="1505753"/>
            <a:ext cx="4687575" cy="2554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Introducing the RNN/LSTM</a:t>
            </a:r>
          </a:p>
        </p:txBody>
      </p:sp>
      <p:sp>
        <p:nvSpPr>
          <p:cNvPr id="730" name="Shape 730"/>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endParaRPr/>
          </a:p>
        </p:txBody>
      </p:sp>
      <p:pic>
        <p:nvPicPr>
          <p:cNvPr id="731" name="Shape 731"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732" name="Shape 732"/>
          <p:cNvPicPr preferRelativeResize="0"/>
          <p:nvPr/>
        </p:nvPicPr>
        <p:blipFill>
          <a:blip r:embed="rId4">
            <a:alphaModFix/>
          </a:blip>
          <a:stretch>
            <a:fillRect/>
          </a:stretch>
        </p:blipFill>
        <p:spPr>
          <a:xfrm>
            <a:off x="1355250" y="1478852"/>
            <a:ext cx="6433499" cy="2608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Gradient Explosion</a:t>
            </a:r>
          </a:p>
        </p:txBody>
      </p:sp>
      <p:sp>
        <p:nvSpPr>
          <p:cNvPr id="738" name="Shape 738"/>
          <p:cNvSpPr txBox="1">
            <a:spLocks noGrp="1"/>
          </p:cNvSpPr>
          <p:nvPr>
            <p:ph type="body" idx="1"/>
          </p:nvPr>
        </p:nvSpPr>
        <p:spPr>
          <a:xfrm>
            <a:off x="457200" y="971550"/>
            <a:ext cx="5361300" cy="3623100"/>
          </a:xfrm>
          <a:prstGeom prst="rect">
            <a:avLst/>
          </a:prstGeom>
        </p:spPr>
        <p:txBody>
          <a:bodyPr lIns="91425" tIns="91425" rIns="91425" bIns="91425" anchor="t" anchorCtr="0">
            <a:noAutofit/>
          </a:bodyPr>
          <a:lstStyle/>
          <a:p>
            <a:pPr marL="457200" lvl="0" indent="-228600" rtl="0">
              <a:spcBef>
                <a:spcPts val="0"/>
              </a:spcBef>
            </a:pPr>
            <a:r>
              <a:rPr lang="en"/>
              <a:t>s is LSTM state</a:t>
            </a:r>
          </a:p>
          <a:p>
            <a:pPr marL="457200" lvl="0" indent="-228600" rtl="0">
              <a:spcBef>
                <a:spcPts val="0"/>
              </a:spcBef>
            </a:pPr>
            <a:r>
              <a:rPr lang="en"/>
              <a:t>Multiplicative Chain Rule</a:t>
            </a:r>
          </a:p>
          <a:p>
            <a:pPr marL="457200" lvl="0" indent="-228600" rtl="0">
              <a:spcBef>
                <a:spcPts val="0"/>
              </a:spcBef>
            </a:pPr>
            <a:r>
              <a:rPr lang="en"/>
              <a:t>Gradient compounds</a:t>
            </a:r>
          </a:p>
          <a:p>
            <a:pPr marL="914400" lvl="1" indent="-228600" rtl="0">
              <a:spcBef>
                <a:spcPts val="0"/>
              </a:spcBef>
            </a:pPr>
            <a:r>
              <a:rPr lang="en"/>
              <a:t>“Explodes”</a:t>
            </a:r>
          </a:p>
        </p:txBody>
      </p:sp>
      <p:pic>
        <p:nvPicPr>
          <p:cNvPr id="739" name="Shape 739"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740" name="Shape 740"/>
          <p:cNvPicPr preferRelativeResize="0"/>
          <p:nvPr/>
        </p:nvPicPr>
        <p:blipFill>
          <a:blip r:embed="rId4">
            <a:alphaModFix/>
          </a:blip>
          <a:stretch>
            <a:fillRect/>
          </a:stretch>
        </p:blipFill>
        <p:spPr>
          <a:xfrm>
            <a:off x="3991025" y="1347812"/>
            <a:ext cx="4973973" cy="28705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Gradient Quantization/Clipping</a:t>
            </a:r>
          </a:p>
        </p:txBody>
      </p:sp>
      <p:sp>
        <p:nvSpPr>
          <p:cNvPr id="746" name="Shape 746"/>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pPr>
            <a:r>
              <a:rPr lang="en"/>
              <a:t>Clip Gradients to some value</a:t>
            </a:r>
          </a:p>
          <a:p>
            <a:pPr marL="914400" lvl="1" indent="-228600" rtl="0">
              <a:spcBef>
                <a:spcPts val="0"/>
              </a:spcBef>
            </a:pPr>
            <a:r>
              <a:rPr lang="en"/>
              <a:t>Take signs of gradients</a:t>
            </a:r>
          </a:p>
          <a:p>
            <a:pPr marL="1371600" lvl="2" indent="-228600" rtl="0">
              <a:spcBef>
                <a:spcPts val="0"/>
              </a:spcBef>
            </a:pPr>
            <a:r>
              <a:rPr lang="en"/>
              <a:t>-1,0,1</a:t>
            </a:r>
          </a:p>
          <a:p>
            <a:pPr marL="1371600" lvl="2" indent="-228600" rtl="0">
              <a:spcBef>
                <a:spcPts val="0"/>
              </a:spcBef>
            </a:pPr>
            <a:r>
              <a:rPr lang="en"/>
              <a:t>Gradient quantization</a:t>
            </a:r>
          </a:p>
        </p:txBody>
      </p:sp>
      <p:pic>
        <p:nvPicPr>
          <p:cNvPr id="747" name="Shape 74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748" name="Shape 748"/>
          <p:cNvPicPr preferRelativeResize="0"/>
          <p:nvPr/>
        </p:nvPicPr>
        <p:blipFill rotWithShape="1">
          <a:blip r:embed="rId4">
            <a:alphaModFix/>
          </a:blip>
          <a:srcRect l="21008" t="40654" r="14822" b="20250"/>
          <a:stretch/>
        </p:blipFill>
        <p:spPr>
          <a:xfrm>
            <a:off x="4211724" y="1765912"/>
            <a:ext cx="4819600" cy="20343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Embedding Spaces</a:t>
            </a:r>
          </a:p>
        </p:txBody>
      </p:sp>
      <p:sp>
        <p:nvSpPr>
          <p:cNvPr id="754" name="Shape 754"/>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endParaRPr/>
          </a:p>
        </p:txBody>
      </p:sp>
      <p:pic>
        <p:nvPicPr>
          <p:cNvPr id="755" name="Shape 75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756" name="Shape 756"/>
          <p:cNvPicPr preferRelativeResize="0"/>
          <p:nvPr/>
        </p:nvPicPr>
        <p:blipFill>
          <a:blip r:embed="rId4">
            <a:alphaModFix/>
          </a:blip>
          <a:stretch>
            <a:fillRect/>
          </a:stretch>
        </p:blipFill>
        <p:spPr>
          <a:xfrm>
            <a:off x="2162672" y="849862"/>
            <a:ext cx="4818649" cy="38664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Learned continuous representation of dimension d</a:t>
            </a:r>
          </a:p>
          <a:p>
            <a:pPr marL="914400" lvl="1" indent="-228600" rtl="0">
              <a:spcBef>
                <a:spcPts val="0"/>
              </a:spcBef>
            </a:pPr>
            <a:r>
              <a:rPr lang="en"/>
              <a:t>d=2 here</a:t>
            </a:r>
          </a:p>
          <a:p>
            <a:pPr marL="457200" lvl="0" indent="-228600">
              <a:spcBef>
                <a:spcPts val="0"/>
              </a:spcBef>
            </a:pPr>
            <a:r>
              <a:rPr lang="en"/>
              <a:t>Linear Transformation from n -&gt; d dimensions</a:t>
            </a:r>
          </a:p>
        </p:txBody>
      </p:sp>
      <p:sp>
        <p:nvSpPr>
          <p:cNvPr id="762" name="Shape 76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Embedding Spaces</a:t>
            </a:r>
          </a:p>
        </p:txBody>
      </p:sp>
      <p:pic>
        <p:nvPicPr>
          <p:cNvPr id="763" name="Shape 763"/>
          <p:cNvPicPr preferRelativeResize="0"/>
          <p:nvPr/>
        </p:nvPicPr>
        <p:blipFill>
          <a:blip r:embed="rId3">
            <a:alphaModFix/>
          </a:blip>
          <a:stretch>
            <a:fillRect/>
          </a:stretch>
        </p:blipFill>
        <p:spPr>
          <a:xfrm>
            <a:off x="4593098" y="1116399"/>
            <a:ext cx="4417050" cy="3333400"/>
          </a:xfrm>
          <a:prstGeom prst="rect">
            <a:avLst/>
          </a:prstGeom>
          <a:noFill/>
          <a:ln>
            <a:noFill/>
          </a:ln>
        </p:spPr>
      </p:pic>
      <p:pic>
        <p:nvPicPr>
          <p:cNvPr id="764" name="Shape 764"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One-hot encoding is a sparse vector</a:t>
            </a:r>
          </a:p>
          <a:p>
            <a:pPr marL="457200" lvl="0" indent="-228600" rtl="0">
              <a:spcBef>
                <a:spcPts val="0"/>
              </a:spcBef>
            </a:pPr>
            <a:r>
              <a:rPr lang="en"/>
              <a:t>Linear Transformation embedding acts as lookup table for d-dimensional representations of words</a:t>
            </a:r>
          </a:p>
        </p:txBody>
      </p:sp>
      <p:sp>
        <p:nvSpPr>
          <p:cNvPr id="770" name="Shape 77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Embedding Spaces</a:t>
            </a:r>
          </a:p>
        </p:txBody>
      </p:sp>
      <p:pic>
        <p:nvPicPr>
          <p:cNvPr id="771" name="Shape 771"/>
          <p:cNvPicPr preferRelativeResize="0"/>
          <p:nvPr/>
        </p:nvPicPr>
        <p:blipFill>
          <a:blip r:embed="rId3">
            <a:alphaModFix/>
          </a:blip>
          <a:stretch>
            <a:fillRect/>
          </a:stretch>
        </p:blipFill>
        <p:spPr>
          <a:xfrm>
            <a:off x="4518212" y="2066925"/>
            <a:ext cx="4524375" cy="1009650"/>
          </a:xfrm>
          <a:prstGeom prst="rect">
            <a:avLst/>
          </a:prstGeom>
          <a:noFill/>
          <a:ln>
            <a:noFill/>
          </a:ln>
        </p:spPr>
      </p:pic>
      <p:pic>
        <p:nvPicPr>
          <p:cNvPr id="772" name="Shape 772"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One-hot encoding is a sparse vector</a:t>
            </a:r>
          </a:p>
          <a:p>
            <a:pPr marL="457200" lvl="0" indent="-228600" rtl="0">
              <a:spcBef>
                <a:spcPts val="0"/>
              </a:spcBef>
            </a:pPr>
            <a:r>
              <a:rPr lang="en"/>
              <a:t>Linear Transformation embedding acts as lookup table for d-dimensional representations of words</a:t>
            </a:r>
          </a:p>
          <a:p>
            <a:pPr marL="0" lvl="0" indent="0" rtl="0">
              <a:spcBef>
                <a:spcPts val="0"/>
              </a:spcBef>
              <a:buNone/>
            </a:pPr>
            <a:endParaRPr/>
          </a:p>
          <a:p>
            <a:pPr marL="457200" lvl="0" indent="-228600" rtl="0">
              <a:spcBef>
                <a:spcPts val="0"/>
              </a:spcBef>
            </a:pPr>
            <a:r>
              <a:rPr lang="en"/>
              <a:t>How do we leverage this in TF?</a:t>
            </a:r>
          </a:p>
        </p:txBody>
      </p:sp>
      <p:sp>
        <p:nvSpPr>
          <p:cNvPr id="778" name="Shape 77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Embedding Spaces</a:t>
            </a:r>
          </a:p>
        </p:txBody>
      </p:sp>
      <p:pic>
        <p:nvPicPr>
          <p:cNvPr id="779" name="Shape 779"/>
          <p:cNvPicPr preferRelativeResize="0"/>
          <p:nvPr/>
        </p:nvPicPr>
        <p:blipFill>
          <a:blip r:embed="rId3">
            <a:alphaModFix/>
          </a:blip>
          <a:stretch>
            <a:fillRect/>
          </a:stretch>
        </p:blipFill>
        <p:spPr>
          <a:xfrm>
            <a:off x="4518212" y="2066925"/>
            <a:ext cx="4524375" cy="1009650"/>
          </a:xfrm>
          <a:prstGeom prst="rect">
            <a:avLst/>
          </a:prstGeom>
          <a:noFill/>
          <a:ln>
            <a:noFill/>
          </a:ln>
        </p:spPr>
      </p:pic>
      <p:pic>
        <p:nvPicPr>
          <p:cNvPr id="780" name="Shape 780"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pPr>
            <a:r>
              <a:rPr lang="en"/>
              <a:t>Generative RNNs as a decoder module</a:t>
            </a:r>
          </a:p>
          <a:p>
            <a:pPr marL="457200" lvl="0" indent="-228600" rtl="0">
              <a:spcBef>
                <a:spcPts val="0"/>
              </a:spcBef>
            </a:pPr>
            <a:r>
              <a:rPr lang="en"/>
              <a:t>Sequential nature makes it impossible to preprocess decoder RNN inputs</a:t>
            </a:r>
          </a:p>
          <a:p>
            <a:pPr marL="914400" lvl="1" indent="-228600" rtl="0">
              <a:spcBef>
                <a:spcPts val="0"/>
              </a:spcBef>
            </a:pPr>
            <a:r>
              <a:rPr lang="en"/>
              <a:t>Can’t flatten inputs and unilaterally transform input</a:t>
            </a:r>
          </a:p>
          <a:p>
            <a:pPr marL="457200" lvl="0" indent="-228600" rtl="0">
              <a:spcBef>
                <a:spcPts val="0"/>
              </a:spcBef>
              <a:buClr>
                <a:srgbClr val="666666"/>
              </a:buClr>
              <a:buFont typeface="Roboto"/>
            </a:pPr>
            <a:r>
              <a:rPr lang="en">
                <a:solidFill>
                  <a:srgbClr val="666666"/>
                </a:solidFill>
                <a:latin typeface="Roboto"/>
                <a:ea typeface="Roboto"/>
                <a:cs typeface="Roboto"/>
                <a:sym typeface="Roboto"/>
              </a:rPr>
              <a:t>tf.nn.seq2seq </a:t>
            </a:r>
            <a:r>
              <a:rPr lang="en">
                <a:solidFill>
                  <a:srgbClr val="000000"/>
                </a:solidFill>
              </a:rPr>
              <a:t>module</a:t>
            </a:r>
          </a:p>
        </p:txBody>
      </p:sp>
      <p:sp>
        <p:nvSpPr>
          <p:cNvPr id="786" name="Shape 786"/>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LSTMs: Seq2Seq</a:t>
            </a:r>
          </a:p>
        </p:txBody>
      </p:sp>
      <p:pic>
        <p:nvPicPr>
          <p:cNvPr id="787" name="Shape 787"/>
          <p:cNvPicPr preferRelativeResize="0"/>
          <p:nvPr/>
        </p:nvPicPr>
        <p:blipFill>
          <a:blip r:embed="rId3">
            <a:alphaModFix/>
          </a:blip>
          <a:stretch>
            <a:fillRect/>
          </a:stretch>
        </p:blipFill>
        <p:spPr>
          <a:xfrm>
            <a:off x="228599" y="3150627"/>
            <a:ext cx="8686799" cy="191809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Shape 792"/>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LSTMs: Seq2Seq</a:t>
            </a:r>
          </a:p>
        </p:txBody>
      </p:sp>
      <p:pic>
        <p:nvPicPr>
          <p:cNvPr id="793" name="Shape 793"/>
          <p:cNvPicPr preferRelativeResize="0"/>
          <p:nvPr/>
        </p:nvPicPr>
        <p:blipFill rotWithShape="1">
          <a:blip r:embed="rId3">
            <a:alphaModFix/>
          </a:blip>
          <a:srcRect l="35262"/>
          <a:stretch/>
        </p:blipFill>
        <p:spPr>
          <a:xfrm>
            <a:off x="3406074" y="3021800"/>
            <a:ext cx="5623626" cy="1918100"/>
          </a:xfrm>
          <a:prstGeom prst="rect">
            <a:avLst/>
          </a:prstGeom>
          <a:noFill/>
          <a:ln>
            <a:noFill/>
          </a:ln>
        </p:spPr>
      </p:pic>
      <p:pic>
        <p:nvPicPr>
          <p:cNvPr id="794" name="Shape 794"/>
          <p:cNvPicPr preferRelativeResize="0"/>
          <p:nvPr/>
        </p:nvPicPr>
        <p:blipFill rotWithShape="1">
          <a:blip r:embed="rId4">
            <a:alphaModFix/>
          </a:blip>
          <a:srcRect t="15325" r="84015"/>
          <a:stretch/>
        </p:blipFill>
        <p:spPr>
          <a:xfrm rot="5400000">
            <a:off x="1366125" y="2408324"/>
            <a:ext cx="770249" cy="3273924"/>
          </a:xfrm>
          <a:prstGeom prst="rect">
            <a:avLst/>
          </a:prstGeom>
          <a:noFill/>
          <a:ln>
            <a:noFill/>
          </a:ln>
        </p:spPr>
      </p:pic>
      <p:sp>
        <p:nvSpPr>
          <p:cNvPr id="795" name="Shape 795"/>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666666"/>
              </a:buClr>
              <a:buFont typeface="Roboto"/>
            </a:pPr>
            <a:r>
              <a:rPr lang="en"/>
              <a:t>Our encoder module: VGG16</a:t>
            </a:r>
          </a:p>
          <a:p>
            <a:pPr marL="457200" lvl="0" indent="-228600" rtl="0">
              <a:spcBef>
                <a:spcPts val="0"/>
              </a:spcBef>
            </a:pPr>
            <a:r>
              <a:rPr lang="en"/>
              <a:t>Our decoder module: Caption Generator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NNs are data driven models</a:t>
            </a:r>
          </a:p>
          <a:p>
            <a:pPr lvl="1"/>
            <a:r>
              <a:rPr lang="en-US" dirty="0" smtClean="0"/>
              <a:t>More data-&gt;better results</a:t>
            </a:r>
          </a:p>
          <a:p>
            <a:r>
              <a:rPr lang="en-US" dirty="0" smtClean="0"/>
              <a:t>Universal Function </a:t>
            </a:r>
            <a:r>
              <a:rPr lang="en-US" dirty="0" err="1" smtClean="0"/>
              <a:t>Approximator</a:t>
            </a:r>
            <a:endParaRPr lang="en-US" dirty="0" smtClean="0"/>
          </a:p>
          <a:p>
            <a:pPr lvl="1"/>
            <a:r>
              <a:rPr lang="en-US" dirty="0" smtClean="0"/>
              <a:t>Model any differentiable function</a:t>
            </a:r>
            <a:endParaRPr lang="en-US" dirty="0"/>
          </a:p>
        </p:txBody>
      </p:sp>
      <p:sp>
        <p:nvSpPr>
          <p:cNvPr id="3" name="Title 2"/>
          <p:cNvSpPr>
            <a:spLocks noGrp="1"/>
          </p:cNvSpPr>
          <p:nvPr>
            <p:ph type="title"/>
          </p:nvPr>
        </p:nvSpPr>
        <p:spPr/>
        <p:txBody>
          <a:bodyPr/>
          <a:lstStyle/>
          <a:p>
            <a:r>
              <a:rPr lang="en-US" dirty="0" err="1" smtClean="0"/>
              <a:t>NNs+Data</a:t>
            </a:r>
            <a:endParaRPr lang="en-US" dirty="0"/>
          </a:p>
        </p:txBody>
      </p:sp>
    </p:spTree>
    <p:extLst>
      <p:ext uri="{BB962C8B-B14F-4D97-AF65-F5344CB8AC3E}">
        <p14:creationId xmlns:p14="http://schemas.microsoft.com/office/powerpoint/2010/main" val="36713997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Demo: Building a Caption Generator</a:t>
            </a:r>
          </a:p>
        </p:txBody>
      </p:sp>
      <p:sp>
        <p:nvSpPr>
          <p:cNvPr id="801" name="Shape 801"/>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endParaRPr/>
          </a:p>
        </p:txBody>
      </p:sp>
      <p:pic>
        <p:nvPicPr>
          <p:cNvPr id="802" name="Shape 80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Large-Scale TF Variable Sharing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Variable Sharing w/ Sonnet</a:t>
            </a:r>
          </a:p>
        </p:txBody>
      </p:sp>
      <p:pic>
        <p:nvPicPr>
          <p:cNvPr id="813" name="Shape 81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814" name="Shape 814"/>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000">
                <a:solidFill>
                  <a:srgbClr val="595959"/>
                </a:solidFill>
                <a:latin typeface="Calibri"/>
                <a:ea typeface="Calibri"/>
                <a:cs typeface="Calibri"/>
                <a:sym typeface="Calibri"/>
              </a:rPr>
              <a:t>In advanced DL systems (such as in Google Deepmind’s work) variable sharing is frequently utilized</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Transfer Learning, EWC, Pathnet, etc.</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Easily done in Torch since functions that make ops are instantiated as objects</a:t>
            </a:r>
          </a:p>
          <a:p>
            <a:pPr marL="1371600" lvl="2" indent="-228600" rtl="0">
              <a:spcBef>
                <a:spcPts val="480"/>
              </a:spcBef>
              <a:buClr>
                <a:srgbClr val="595959"/>
              </a:buClr>
              <a:buChar char="■"/>
            </a:pPr>
            <a:r>
              <a:rPr lang="en" sz="2000">
                <a:solidFill>
                  <a:srgbClr val="595959"/>
                </a:solidFill>
                <a:latin typeface="Calibri"/>
                <a:ea typeface="Calibri"/>
                <a:cs typeface="Calibri"/>
                <a:sym typeface="Calibri"/>
              </a:rPr>
              <a:t>Deepmind transitioned Torch→TF</a:t>
            </a:r>
          </a:p>
          <a:p>
            <a:pPr marL="1371600" lvl="2" indent="-228600" rtl="0">
              <a:spcBef>
                <a:spcPts val="480"/>
              </a:spcBef>
              <a:buClr>
                <a:srgbClr val="595959"/>
              </a:buClr>
              <a:buChar char="■"/>
            </a:pPr>
            <a:r>
              <a:rPr lang="en" sz="2000">
                <a:solidFill>
                  <a:srgbClr val="595959"/>
                </a:solidFill>
                <a:latin typeface="Calibri"/>
                <a:ea typeface="Calibri"/>
                <a:cs typeface="Calibri"/>
                <a:sym typeface="Calibri"/>
              </a:rPr>
              <a:t>wanted similar functionality</a:t>
            </a:r>
          </a:p>
          <a:p>
            <a:pPr marL="457200" lvl="0" indent="-228600" rtl="0">
              <a:spcBef>
                <a:spcPts val="480"/>
              </a:spcBef>
              <a:buClr>
                <a:srgbClr val="595959"/>
              </a:buClr>
              <a:buChar char="●"/>
            </a:pPr>
            <a:r>
              <a:rPr lang="en" sz="2000">
                <a:solidFill>
                  <a:srgbClr val="595959"/>
                </a:solidFill>
                <a:latin typeface="Calibri"/>
                <a:ea typeface="Calibri"/>
                <a:cs typeface="Calibri"/>
                <a:sym typeface="Calibri"/>
              </a:rPr>
              <a:t>Sonnet API</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Clean DL dev w/ variable scopes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Modularity</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Code reuse</a:t>
            </a: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Variable Sharing Use Case</a:t>
            </a:r>
          </a:p>
        </p:txBody>
      </p:sp>
      <p:pic>
        <p:nvPicPr>
          <p:cNvPr id="820" name="Shape 82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821" name="Shape 821"/>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000">
                <a:solidFill>
                  <a:srgbClr val="595959"/>
                </a:solidFill>
                <a:latin typeface="Calibri"/>
                <a:ea typeface="Calibri"/>
                <a:cs typeface="Calibri"/>
                <a:sym typeface="Calibri"/>
              </a:rPr>
              <a:t>Consider case where we want to classify or caption an image</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We want to use same conv-net for both tasks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Define both in separate graphs/namespaces </a:t>
            </a:r>
          </a:p>
          <a:p>
            <a:pPr marL="1371600" lvl="2" indent="-228600" rtl="0">
              <a:spcBef>
                <a:spcPts val="480"/>
              </a:spcBef>
              <a:buClr>
                <a:srgbClr val="595959"/>
              </a:buClr>
              <a:buChar char="■"/>
            </a:pPr>
            <a:r>
              <a:rPr lang="en" sz="2000">
                <a:solidFill>
                  <a:srgbClr val="595959"/>
                </a:solidFill>
                <a:latin typeface="Calibri"/>
                <a:ea typeface="Calibri"/>
                <a:cs typeface="Calibri"/>
                <a:sym typeface="Calibri"/>
              </a:rPr>
              <a:t>(we could just put them in one, but this would result in slower computation of both tasks)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Getting variable names correct will be difficult</a:t>
            </a: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Demo: Sonnet</a:t>
            </a:r>
          </a:p>
        </p:txBody>
      </p:sp>
      <p:pic>
        <p:nvPicPr>
          <p:cNvPr id="827" name="Shape 82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828" name="Shape 828"/>
          <p:cNvSpPr txBox="1"/>
          <p:nvPr/>
        </p:nvSpPr>
        <p:spPr>
          <a:xfrm>
            <a:off x="457200" y="971550"/>
            <a:ext cx="8229600" cy="3623100"/>
          </a:xfrm>
          <a:prstGeom prst="rect">
            <a:avLst/>
          </a:prstGeom>
          <a:noFill/>
          <a:ln>
            <a:noFill/>
          </a:ln>
        </p:spPr>
        <p:txBody>
          <a:bodyPr lIns="91425" tIns="91425" rIns="91425" bIns="91425" anchor="t" anchorCtr="0">
            <a:noAutofit/>
          </a:bodyPr>
          <a:lstStyle/>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Variational Autoencoders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Seq2Seq Autoencoder</a:t>
            </a:r>
          </a:p>
        </p:txBody>
      </p:sp>
      <p:pic>
        <p:nvPicPr>
          <p:cNvPr id="839" name="Shape 839"/>
          <p:cNvPicPr preferRelativeResize="0"/>
          <p:nvPr/>
        </p:nvPicPr>
        <p:blipFill rotWithShape="1">
          <a:blip r:embed="rId3">
            <a:alphaModFix/>
          </a:blip>
          <a:srcRect r="22112"/>
          <a:stretch/>
        </p:blipFill>
        <p:spPr>
          <a:xfrm>
            <a:off x="701562" y="2278150"/>
            <a:ext cx="6765900" cy="1918100"/>
          </a:xfrm>
          <a:prstGeom prst="rect">
            <a:avLst/>
          </a:prstGeom>
          <a:noFill/>
          <a:ln>
            <a:noFill/>
          </a:ln>
        </p:spPr>
      </p:pic>
      <p:pic>
        <p:nvPicPr>
          <p:cNvPr id="840" name="Shape 840"/>
          <p:cNvPicPr preferRelativeResize="0"/>
          <p:nvPr/>
        </p:nvPicPr>
        <p:blipFill rotWithShape="1">
          <a:blip r:embed="rId3">
            <a:alphaModFix/>
          </a:blip>
          <a:srcRect l="90943"/>
          <a:stretch/>
        </p:blipFill>
        <p:spPr>
          <a:xfrm>
            <a:off x="7467461" y="2278150"/>
            <a:ext cx="786748" cy="1918100"/>
          </a:xfrm>
          <a:prstGeom prst="rect">
            <a:avLst/>
          </a:prstGeom>
          <a:noFill/>
          <a:ln>
            <a:noFill/>
          </a:ln>
        </p:spPr>
      </p:pic>
      <p:sp>
        <p:nvSpPr>
          <p:cNvPr id="841" name="Shape 841"/>
          <p:cNvSpPr/>
          <p:nvPr/>
        </p:nvSpPr>
        <p:spPr>
          <a:xfrm>
            <a:off x="4343137" y="230800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42" name="Shape 842"/>
          <p:cNvPicPr preferRelativeResize="0"/>
          <p:nvPr/>
        </p:nvPicPr>
        <p:blipFill rotWithShape="1">
          <a:blip r:embed="rId3">
            <a:alphaModFix/>
          </a:blip>
          <a:srcRect t="86317" r="64041"/>
          <a:stretch/>
        </p:blipFill>
        <p:spPr>
          <a:xfrm>
            <a:off x="4036462" y="2293175"/>
            <a:ext cx="3123549" cy="262450"/>
          </a:xfrm>
          <a:prstGeom prst="rect">
            <a:avLst/>
          </a:prstGeom>
          <a:noFill/>
          <a:ln>
            <a:noFill/>
          </a:ln>
        </p:spPr>
      </p:pic>
      <p:sp>
        <p:nvSpPr>
          <p:cNvPr id="843" name="Shape 843"/>
          <p:cNvSpPr/>
          <p:nvPr/>
        </p:nvSpPr>
        <p:spPr>
          <a:xfrm>
            <a:off x="5118737" y="396345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44" name="Shape 844"/>
          <p:cNvPicPr preferRelativeResize="0"/>
          <p:nvPr/>
        </p:nvPicPr>
        <p:blipFill rotWithShape="1">
          <a:blip r:embed="rId3">
            <a:alphaModFix/>
          </a:blip>
          <a:srcRect t="86317" r="64041"/>
          <a:stretch/>
        </p:blipFill>
        <p:spPr>
          <a:xfrm>
            <a:off x="5218812" y="3948625"/>
            <a:ext cx="3123549" cy="262450"/>
          </a:xfrm>
          <a:prstGeom prst="rect">
            <a:avLst/>
          </a:prstGeom>
          <a:noFill/>
          <a:ln>
            <a:noFill/>
          </a:ln>
        </p:spPr>
      </p:pic>
      <p:pic>
        <p:nvPicPr>
          <p:cNvPr id="845" name="Shape 845"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Shape 850"/>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Seq2Seq Autoencoder</a:t>
            </a:r>
          </a:p>
        </p:txBody>
      </p:sp>
      <p:pic>
        <p:nvPicPr>
          <p:cNvPr id="851" name="Shape 851"/>
          <p:cNvPicPr preferRelativeResize="0"/>
          <p:nvPr/>
        </p:nvPicPr>
        <p:blipFill rotWithShape="1">
          <a:blip r:embed="rId3">
            <a:alphaModFix/>
          </a:blip>
          <a:srcRect r="22112"/>
          <a:stretch/>
        </p:blipFill>
        <p:spPr>
          <a:xfrm>
            <a:off x="701562" y="2278150"/>
            <a:ext cx="6765900" cy="1918100"/>
          </a:xfrm>
          <a:prstGeom prst="rect">
            <a:avLst/>
          </a:prstGeom>
          <a:noFill/>
          <a:ln>
            <a:noFill/>
          </a:ln>
        </p:spPr>
      </p:pic>
      <p:pic>
        <p:nvPicPr>
          <p:cNvPr id="852" name="Shape 852"/>
          <p:cNvPicPr preferRelativeResize="0"/>
          <p:nvPr/>
        </p:nvPicPr>
        <p:blipFill rotWithShape="1">
          <a:blip r:embed="rId3">
            <a:alphaModFix/>
          </a:blip>
          <a:srcRect l="90943"/>
          <a:stretch/>
        </p:blipFill>
        <p:spPr>
          <a:xfrm>
            <a:off x="7467461" y="2278150"/>
            <a:ext cx="786748" cy="1918100"/>
          </a:xfrm>
          <a:prstGeom prst="rect">
            <a:avLst/>
          </a:prstGeom>
          <a:noFill/>
          <a:ln>
            <a:noFill/>
          </a:ln>
        </p:spPr>
      </p:pic>
      <p:sp>
        <p:nvSpPr>
          <p:cNvPr id="853" name="Shape 853"/>
          <p:cNvSpPr/>
          <p:nvPr/>
        </p:nvSpPr>
        <p:spPr>
          <a:xfrm>
            <a:off x="4343137" y="230800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54" name="Shape 854"/>
          <p:cNvPicPr preferRelativeResize="0"/>
          <p:nvPr/>
        </p:nvPicPr>
        <p:blipFill rotWithShape="1">
          <a:blip r:embed="rId3">
            <a:alphaModFix/>
          </a:blip>
          <a:srcRect t="86317" r="64041"/>
          <a:stretch/>
        </p:blipFill>
        <p:spPr>
          <a:xfrm>
            <a:off x="4036462" y="2293175"/>
            <a:ext cx="3123549" cy="262450"/>
          </a:xfrm>
          <a:prstGeom prst="rect">
            <a:avLst/>
          </a:prstGeom>
          <a:noFill/>
          <a:ln>
            <a:noFill/>
          </a:ln>
        </p:spPr>
      </p:pic>
      <p:sp>
        <p:nvSpPr>
          <p:cNvPr id="855" name="Shape 855"/>
          <p:cNvSpPr/>
          <p:nvPr/>
        </p:nvSpPr>
        <p:spPr>
          <a:xfrm>
            <a:off x="5118737" y="396345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56" name="Shape 856"/>
          <p:cNvPicPr preferRelativeResize="0"/>
          <p:nvPr/>
        </p:nvPicPr>
        <p:blipFill rotWithShape="1">
          <a:blip r:embed="rId3">
            <a:alphaModFix/>
          </a:blip>
          <a:srcRect t="86317" r="64041"/>
          <a:stretch/>
        </p:blipFill>
        <p:spPr>
          <a:xfrm>
            <a:off x="5218812" y="3948625"/>
            <a:ext cx="3123549" cy="262450"/>
          </a:xfrm>
          <a:prstGeom prst="rect">
            <a:avLst/>
          </a:prstGeom>
          <a:noFill/>
          <a:ln>
            <a:noFill/>
          </a:ln>
        </p:spPr>
      </p:pic>
      <p:sp>
        <p:nvSpPr>
          <p:cNvPr id="857" name="Shape 857"/>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Deterministic/memorize train set</a:t>
            </a:r>
          </a:p>
          <a:p>
            <a:pPr marL="457200" lvl="0" indent="-228600" rtl="0">
              <a:spcBef>
                <a:spcPts val="0"/>
              </a:spcBef>
            </a:pPr>
            <a:r>
              <a:rPr lang="en"/>
              <a:t>Generated seq is dependant on middle state</a:t>
            </a:r>
          </a:p>
          <a:p>
            <a:pPr marL="457200" lvl="0" indent="-228600" rtl="0">
              <a:spcBef>
                <a:spcPts val="0"/>
              </a:spcBef>
            </a:pPr>
            <a:r>
              <a:rPr lang="en"/>
              <a:t>Loss of information</a:t>
            </a:r>
          </a:p>
        </p:txBody>
      </p:sp>
      <p:sp>
        <p:nvSpPr>
          <p:cNvPr id="858" name="Shape 858"/>
          <p:cNvSpPr/>
          <p:nvPr/>
        </p:nvSpPr>
        <p:spPr>
          <a:xfrm>
            <a:off x="3695675" y="3021200"/>
            <a:ext cx="473700" cy="432000"/>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59" name="Shape 859"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Seq2Seq VAE</a:t>
            </a:r>
          </a:p>
        </p:txBody>
      </p:sp>
      <p:pic>
        <p:nvPicPr>
          <p:cNvPr id="865" name="Shape 865"/>
          <p:cNvPicPr preferRelativeResize="0"/>
          <p:nvPr/>
        </p:nvPicPr>
        <p:blipFill rotWithShape="1">
          <a:blip r:embed="rId3">
            <a:alphaModFix/>
          </a:blip>
          <a:srcRect r="22112"/>
          <a:stretch/>
        </p:blipFill>
        <p:spPr>
          <a:xfrm>
            <a:off x="701562" y="2278150"/>
            <a:ext cx="6765900" cy="1918100"/>
          </a:xfrm>
          <a:prstGeom prst="rect">
            <a:avLst/>
          </a:prstGeom>
          <a:noFill/>
          <a:ln>
            <a:noFill/>
          </a:ln>
        </p:spPr>
      </p:pic>
      <p:pic>
        <p:nvPicPr>
          <p:cNvPr id="866" name="Shape 866"/>
          <p:cNvPicPr preferRelativeResize="0"/>
          <p:nvPr/>
        </p:nvPicPr>
        <p:blipFill rotWithShape="1">
          <a:blip r:embed="rId3">
            <a:alphaModFix/>
          </a:blip>
          <a:srcRect l="90943"/>
          <a:stretch/>
        </p:blipFill>
        <p:spPr>
          <a:xfrm>
            <a:off x="7467461" y="2278150"/>
            <a:ext cx="786748" cy="1918100"/>
          </a:xfrm>
          <a:prstGeom prst="rect">
            <a:avLst/>
          </a:prstGeom>
          <a:noFill/>
          <a:ln>
            <a:noFill/>
          </a:ln>
        </p:spPr>
      </p:pic>
      <p:sp>
        <p:nvSpPr>
          <p:cNvPr id="867" name="Shape 867"/>
          <p:cNvSpPr/>
          <p:nvPr/>
        </p:nvSpPr>
        <p:spPr>
          <a:xfrm>
            <a:off x="4343137" y="230800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68" name="Shape 868"/>
          <p:cNvPicPr preferRelativeResize="0"/>
          <p:nvPr/>
        </p:nvPicPr>
        <p:blipFill rotWithShape="1">
          <a:blip r:embed="rId3">
            <a:alphaModFix/>
          </a:blip>
          <a:srcRect t="86317" r="64041"/>
          <a:stretch/>
        </p:blipFill>
        <p:spPr>
          <a:xfrm>
            <a:off x="4036462" y="2293175"/>
            <a:ext cx="3123549" cy="262450"/>
          </a:xfrm>
          <a:prstGeom prst="rect">
            <a:avLst/>
          </a:prstGeom>
          <a:noFill/>
          <a:ln>
            <a:noFill/>
          </a:ln>
        </p:spPr>
      </p:pic>
      <p:sp>
        <p:nvSpPr>
          <p:cNvPr id="869" name="Shape 869"/>
          <p:cNvSpPr/>
          <p:nvPr/>
        </p:nvSpPr>
        <p:spPr>
          <a:xfrm>
            <a:off x="5118737" y="3963450"/>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70" name="Shape 870"/>
          <p:cNvPicPr preferRelativeResize="0"/>
          <p:nvPr/>
        </p:nvPicPr>
        <p:blipFill rotWithShape="1">
          <a:blip r:embed="rId3">
            <a:alphaModFix/>
          </a:blip>
          <a:srcRect t="86317" r="64041"/>
          <a:stretch/>
        </p:blipFill>
        <p:spPr>
          <a:xfrm>
            <a:off x="5218812" y="3948625"/>
            <a:ext cx="3123549" cy="262450"/>
          </a:xfrm>
          <a:prstGeom prst="rect">
            <a:avLst/>
          </a:prstGeom>
          <a:noFill/>
          <a:ln>
            <a:noFill/>
          </a:ln>
        </p:spPr>
      </p:pic>
      <p:sp>
        <p:nvSpPr>
          <p:cNvPr id="871" name="Shape 871"/>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Variational Autoencoder</a:t>
            </a:r>
          </a:p>
          <a:p>
            <a:pPr marL="914400" lvl="1" indent="-228600" rtl="0">
              <a:spcBef>
                <a:spcPts val="0"/>
              </a:spcBef>
            </a:pPr>
            <a:r>
              <a:rPr lang="en"/>
              <a:t>Unsupervised learning</a:t>
            </a:r>
          </a:p>
          <a:p>
            <a:pPr marL="457200" lvl="0" indent="-228600" rtl="0">
              <a:spcBef>
                <a:spcPts val="0"/>
              </a:spcBef>
            </a:pPr>
            <a:r>
              <a:rPr lang="en"/>
              <a:t>Output unit gaussian distribution parameters instead of vector</a:t>
            </a:r>
          </a:p>
        </p:txBody>
      </p:sp>
      <p:sp>
        <p:nvSpPr>
          <p:cNvPr id="872" name="Shape 872"/>
          <p:cNvSpPr/>
          <p:nvPr/>
        </p:nvSpPr>
        <p:spPr>
          <a:xfrm>
            <a:off x="3695675" y="3021200"/>
            <a:ext cx="473700" cy="432000"/>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73" name="Shape 873" descr="BlueGold_outline_large_transparent.png"/>
          <p:cNvPicPr preferRelativeResize="0"/>
          <p:nvPr/>
        </p:nvPicPr>
        <p:blipFill>
          <a:blip r:embed="rId4">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Seq2Seq VAE</a:t>
            </a:r>
          </a:p>
        </p:txBody>
      </p:sp>
      <p:pic>
        <p:nvPicPr>
          <p:cNvPr id="879" name="Shape 879"/>
          <p:cNvPicPr preferRelativeResize="0"/>
          <p:nvPr/>
        </p:nvPicPr>
        <p:blipFill rotWithShape="1">
          <a:blip r:embed="rId3">
            <a:alphaModFix/>
          </a:blip>
          <a:srcRect l="39154" r="22112"/>
          <a:stretch/>
        </p:blipFill>
        <p:spPr>
          <a:xfrm>
            <a:off x="4734369" y="2270737"/>
            <a:ext cx="3364626" cy="1918100"/>
          </a:xfrm>
          <a:prstGeom prst="rect">
            <a:avLst/>
          </a:prstGeom>
          <a:noFill/>
          <a:ln>
            <a:noFill/>
          </a:ln>
        </p:spPr>
      </p:pic>
      <p:pic>
        <p:nvPicPr>
          <p:cNvPr id="880" name="Shape 880"/>
          <p:cNvPicPr preferRelativeResize="0"/>
          <p:nvPr/>
        </p:nvPicPr>
        <p:blipFill rotWithShape="1">
          <a:blip r:embed="rId3">
            <a:alphaModFix/>
          </a:blip>
          <a:srcRect l="90943"/>
          <a:stretch/>
        </p:blipFill>
        <p:spPr>
          <a:xfrm>
            <a:off x="8098986" y="2270737"/>
            <a:ext cx="786748" cy="1918100"/>
          </a:xfrm>
          <a:prstGeom prst="rect">
            <a:avLst/>
          </a:prstGeom>
          <a:noFill/>
          <a:ln>
            <a:noFill/>
          </a:ln>
        </p:spPr>
      </p:pic>
      <p:sp>
        <p:nvSpPr>
          <p:cNvPr id="881" name="Shape 881"/>
          <p:cNvSpPr/>
          <p:nvPr/>
        </p:nvSpPr>
        <p:spPr>
          <a:xfrm>
            <a:off x="4974662" y="2300587"/>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82" name="Shape 882"/>
          <p:cNvPicPr preferRelativeResize="0"/>
          <p:nvPr/>
        </p:nvPicPr>
        <p:blipFill rotWithShape="1">
          <a:blip r:embed="rId3">
            <a:alphaModFix/>
          </a:blip>
          <a:srcRect t="86317" r="64041"/>
          <a:stretch/>
        </p:blipFill>
        <p:spPr>
          <a:xfrm>
            <a:off x="4667987" y="2285762"/>
            <a:ext cx="3123549" cy="262450"/>
          </a:xfrm>
          <a:prstGeom prst="rect">
            <a:avLst/>
          </a:prstGeom>
          <a:noFill/>
          <a:ln>
            <a:noFill/>
          </a:ln>
        </p:spPr>
      </p:pic>
      <p:sp>
        <p:nvSpPr>
          <p:cNvPr id="883" name="Shape 883"/>
          <p:cNvSpPr/>
          <p:nvPr/>
        </p:nvSpPr>
        <p:spPr>
          <a:xfrm>
            <a:off x="5750262" y="3956037"/>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84" name="Shape 884"/>
          <p:cNvPicPr preferRelativeResize="0"/>
          <p:nvPr/>
        </p:nvPicPr>
        <p:blipFill rotWithShape="1">
          <a:blip r:embed="rId3">
            <a:alphaModFix/>
          </a:blip>
          <a:srcRect t="86317" r="64041"/>
          <a:stretch/>
        </p:blipFill>
        <p:spPr>
          <a:xfrm>
            <a:off x="5850337" y="3941212"/>
            <a:ext cx="3123549" cy="262450"/>
          </a:xfrm>
          <a:prstGeom prst="rect">
            <a:avLst/>
          </a:prstGeom>
          <a:noFill/>
          <a:ln>
            <a:noFill/>
          </a:ln>
        </p:spPr>
      </p:pic>
      <p:pic>
        <p:nvPicPr>
          <p:cNvPr id="885" name="Shape 885"/>
          <p:cNvPicPr preferRelativeResize="0"/>
          <p:nvPr/>
        </p:nvPicPr>
        <p:blipFill rotWithShape="1">
          <a:blip r:embed="rId3">
            <a:alphaModFix/>
          </a:blip>
          <a:srcRect r="65086"/>
          <a:stretch/>
        </p:blipFill>
        <p:spPr>
          <a:xfrm>
            <a:off x="355431" y="2270750"/>
            <a:ext cx="3032825" cy="1918100"/>
          </a:xfrm>
          <a:prstGeom prst="rect">
            <a:avLst/>
          </a:prstGeom>
          <a:noFill/>
          <a:ln>
            <a:noFill/>
          </a:ln>
        </p:spPr>
      </p:pic>
      <p:pic>
        <p:nvPicPr>
          <p:cNvPr id="886" name="Shape 886"/>
          <p:cNvPicPr preferRelativeResize="0"/>
          <p:nvPr/>
        </p:nvPicPr>
        <p:blipFill>
          <a:blip r:embed="rId4">
            <a:alphaModFix/>
          </a:blip>
          <a:stretch>
            <a:fillRect/>
          </a:stretch>
        </p:blipFill>
        <p:spPr>
          <a:xfrm>
            <a:off x="3388249" y="2942662"/>
            <a:ext cx="1346124" cy="574275"/>
          </a:xfrm>
          <a:prstGeom prst="rect">
            <a:avLst/>
          </a:prstGeom>
          <a:noFill/>
          <a:ln>
            <a:noFill/>
          </a:ln>
        </p:spPr>
      </p:pic>
      <p:sp>
        <p:nvSpPr>
          <p:cNvPr id="887" name="Shape 887"/>
          <p:cNvSpPr txBox="1">
            <a:spLocks noGrp="1"/>
          </p:cNvSpPr>
          <p:nvPr>
            <p:ph type="body" idx="1"/>
          </p:nvPr>
        </p:nvSpPr>
        <p:spPr>
          <a:xfrm>
            <a:off x="457200" y="971550"/>
            <a:ext cx="4315500" cy="3623100"/>
          </a:xfrm>
          <a:prstGeom prst="rect">
            <a:avLst/>
          </a:prstGeom>
        </p:spPr>
        <p:txBody>
          <a:bodyPr lIns="91425" tIns="91425" rIns="91425" bIns="91425" anchor="t" anchorCtr="0">
            <a:noAutofit/>
          </a:bodyPr>
          <a:lstStyle/>
          <a:p>
            <a:pPr marL="457200" lvl="0" indent="-228600" rtl="0">
              <a:spcBef>
                <a:spcPts val="0"/>
              </a:spcBef>
            </a:pPr>
            <a:r>
              <a:rPr lang="en"/>
              <a:t>Seq2Seq = 1 RNN</a:t>
            </a:r>
          </a:p>
          <a:p>
            <a:pPr marL="457200" lvl="0" indent="-228600" rtl="0">
              <a:spcBef>
                <a:spcPts val="0"/>
              </a:spcBef>
            </a:pPr>
            <a:r>
              <a:rPr lang="en"/>
              <a:t>VAE= Encoder+Decoder RNN</a:t>
            </a:r>
          </a:p>
          <a:p>
            <a:pPr marL="914400" lvl="1" indent="-228600" rtl="0">
              <a:spcBef>
                <a:spcPts val="0"/>
              </a:spcBef>
            </a:pPr>
            <a:r>
              <a:rPr lang="en"/>
              <a:t>Talk to me after if interested in learning about multiagent learning</a:t>
            </a:r>
          </a:p>
        </p:txBody>
      </p:sp>
      <p:pic>
        <p:nvPicPr>
          <p:cNvPr id="888" name="Shape 888"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p:nvPr/>
        </p:nvSpPr>
        <p:spPr>
          <a:xfrm>
            <a:off x="0" y="0"/>
            <a:ext cx="3657600" cy="5143500"/>
          </a:xfrm>
          <a:prstGeom prst="rect">
            <a:avLst/>
          </a:prstGeom>
          <a:gradFill>
            <a:gsLst>
              <a:gs pos="0">
                <a:srgbClr val="C5D8F1"/>
              </a:gs>
              <a:gs pos="100000">
                <a:srgbClr val="0070C0"/>
              </a:gs>
            </a:gsLst>
            <a:lin ang="5400012" scaled="0"/>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00B050"/>
              </a:solidFill>
              <a:latin typeface="Roboto"/>
              <a:ea typeface="Roboto"/>
              <a:cs typeface="Roboto"/>
              <a:sym typeface="Roboto"/>
            </a:endParaRPr>
          </a:p>
        </p:txBody>
      </p:sp>
      <p:sp>
        <p:nvSpPr>
          <p:cNvPr id="168" name="Shape 168"/>
          <p:cNvSpPr txBox="1">
            <a:spLocks noGrp="1"/>
          </p:cNvSpPr>
          <p:nvPr>
            <p:ph type="title"/>
          </p:nvPr>
        </p:nvSpPr>
        <p:spPr>
          <a:xfrm>
            <a:off x="457200" y="348854"/>
            <a:ext cx="2971800" cy="1676400"/>
          </a:xfrm>
          <a:prstGeom prst="rect">
            <a:avLst/>
          </a:prstGeom>
          <a:noFill/>
          <a:ln>
            <a:noFill/>
          </a:ln>
        </p:spPr>
        <p:txBody>
          <a:bodyPr lIns="91425" tIns="45700" rIns="91425" bIns="45700" anchor="b" anchorCtr="0">
            <a:noAutofit/>
          </a:bodyPr>
          <a:lstStyle/>
          <a:p>
            <a:pPr marL="0" marR="0" lvl="0" indent="0" algn="l" rtl="0">
              <a:spcBef>
                <a:spcPts val="0"/>
              </a:spcBef>
              <a:buClr>
                <a:schemeClr val="lt1"/>
              </a:buClr>
              <a:buSzPct val="25000"/>
              <a:buFont typeface="Arial"/>
              <a:buNone/>
            </a:pPr>
            <a:r>
              <a:rPr lang="en">
                <a:latin typeface="Raleway"/>
                <a:ea typeface="Raleway"/>
                <a:cs typeface="Raleway"/>
                <a:sym typeface="Raleway"/>
              </a:rPr>
              <a:t>Agenda</a:t>
            </a:r>
          </a:p>
        </p:txBody>
      </p:sp>
      <p:sp>
        <p:nvSpPr>
          <p:cNvPr id="169" name="Shape 169"/>
          <p:cNvSpPr txBox="1">
            <a:spLocks noGrp="1"/>
          </p:cNvSpPr>
          <p:nvPr>
            <p:ph type="body" idx="1"/>
          </p:nvPr>
        </p:nvSpPr>
        <p:spPr>
          <a:xfrm>
            <a:off x="457200" y="2038350"/>
            <a:ext cx="2971800" cy="381000"/>
          </a:xfrm>
          <a:prstGeom prst="rect">
            <a:avLst/>
          </a:prstGeom>
          <a:noFill/>
          <a:ln>
            <a:noFill/>
          </a:ln>
        </p:spPr>
        <p:txBody>
          <a:bodyPr lIns="91425" tIns="45700" rIns="91425" bIns="45700" anchor="t" anchorCtr="0">
            <a:noAutofit/>
          </a:bodyPr>
          <a:lstStyle/>
          <a:p>
            <a:pPr marL="0" marR="0" lvl="0" indent="0" algn="l" rtl="0">
              <a:spcBef>
                <a:spcPts val="0"/>
              </a:spcBef>
              <a:buClr>
                <a:srgbClr val="D8D8D8"/>
              </a:buClr>
              <a:buSzPct val="25000"/>
              <a:buFont typeface="Arial"/>
              <a:buNone/>
            </a:pPr>
            <a:r>
              <a:rPr lang="en">
                <a:latin typeface="Roboto"/>
                <a:ea typeface="Roboto"/>
                <a:cs typeface="Roboto"/>
                <a:sym typeface="Roboto"/>
              </a:rPr>
              <a:t>Our goals for tonight</a:t>
            </a:r>
          </a:p>
        </p:txBody>
      </p:sp>
      <p:sp>
        <p:nvSpPr>
          <p:cNvPr id="170" name="Shape 170"/>
          <p:cNvSpPr/>
          <p:nvPr/>
        </p:nvSpPr>
        <p:spPr>
          <a:xfrm>
            <a:off x="4694880" y="926200"/>
            <a:ext cx="4361099" cy="704400"/>
          </a:xfrm>
          <a:prstGeom prst="rect">
            <a:avLst/>
          </a:prstGeom>
          <a:solidFill>
            <a:srgbClr val="1677C0">
              <a:alpha val="62690"/>
            </a:srgbClr>
          </a:solidFill>
          <a:ln>
            <a:noFill/>
          </a:ln>
        </p:spPr>
        <p:txBody>
          <a:bodyPr lIns="91425" tIns="91425" rIns="91425" bIns="91425" anchor="ctr" anchorCtr="0">
            <a:noAutofit/>
          </a:bodyPr>
          <a:lstStyle/>
          <a:p>
            <a:pPr lvl="0" rtl="0">
              <a:spcBef>
                <a:spcPts val="0"/>
              </a:spcBef>
              <a:buNone/>
            </a:pPr>
            <a:r>
              <a:rPr lang="en" sz="2400">
                <a:solidFill>
                  <a:srgbClr val="FFFFFF"/>
                </a:solidFill>
                <a:latin typeface="Raleway"/>
                <a:ea typeface="Raleway"/>
                <a:cs typeface="Raleway"/>
                <a:sym typeface="Raleway"/>
              </a:rPr>
              <a:t>Neural Network (NN) Review</a:t>
            </a:r>
          </a:p>
        </p:txBody>
      </p:sp>
      <p:sp>
        <p:nvSpPr>
          <p:cNvPr id="171" name="Shape 171"/>
          <p:cNvSpPr/>
          <p:nvPr/>
        </p:nvSpPr>
        <p:spPr>
          <a:xfrm>
            <a:off x="4694880" y="1871016"/>
            <a:ext cx="4361099" cy="704400"/>
          </a:xfrm>
          <a:prstGeom prst="rect">
            <a:avLst/>
          </a:prstGeom>
          <a:solidFill>
            <a:srgbClr val="1677C0">
              <a:alpha val="62690"/>
            </a:srgbClr>
          </a:solidFill>
          <a:ln>
            <a:noFill/>
          </a:ln>
        </p:spPr>
        <p:txBody>
          <a:bodyPr lIns="91425" tIns="91425" rIns="91425" bIns="91425" anchor="ctr" anchorCtr="0">
            <a:noAutofit/>
          </a:bodyPr>
          <a:lstStyle/>
          <a:p>
            <a:pPr marL="0" marR="0" lvl="0" indent="-69850" algn="l" rtl="0">
              <a:lnSpc>
                <a:spcPct val="100000"/>
              </a:lnSpc>
              <a:spcBef>
                <a:spcPts val="0"/>
              </a:spcBef>
              <a:spcAft>
                <a:spcPts val="0"/>
              </a:spcAft>
              <a:buClr>
                <a:srgbClr val="000000"/>
              </a:buClr>
              <a:buSzPct val="45833"/>
              <a:buFont typeface="Arial"/>
              <a:buNone/>
            </a:pPr>
            <a:r>
              <a:rPr lang="en" sz="2400">
                <a:solidFill>
                  <a:srgbClr val="FFFFFF"/>
                </a:solidFill>
                <a:latin typeface="Raleway"/>
                <a:ea typeface="Raleway"/>
                <a:cs typeface="Raleway"/>
                <a:sym typeface="Raleway"/>
              </a:rPr>
              <a:t>What is TF? Autodiff?</a:t>
            </a:r>
          </a:p>
        </p:txBody>
      </p:sp>
      <p:sp>
        <p:nvSpPr>
          <p:cNvPr id="172" name="Shape 172"/>
          <p:cNvSpPr/>
          <p:nvPr/>
        </p:nvSpPr>
        <p:spPr>
          <a:xfrm>
            <a:off x="4694880" y="2815833"/>
            <a:ext cx="4361099" cy="704400"/>
          </a:xfrm>
          <a:prstGeom prst="rect">
            <a:avLst/>
          </a:prstGeom>
          <a:solidFill>
            <a:srgbClr val="1677C0">
              <a:alpha val="62690"/>
            </a:srgbClr>
          </a:solidFill>
          <a:ln>
            <a:noFill/>
          </a:ln>
        </p:spPr>
        <p:txBody>
          <a:bodyPr lIns="91425" tIns="91425" rIns="91425" bIns="91425" anchor="ctr" anchorCtr="0">
            <a:noAutofit/>
          </a:bodyPr>
          <a:lstStyle/>
          <a:p>
            <a:pPr marL="0" marR="0" lvl="0" indent="-69850" algn="l" rtl="0">
              <a:lnSpc>
                <a:spcPct val="100000"/>
              </a:lnSpc>
              <a:spcBef>
                <a:spcPts val="0"/>
              </a:spcBef>
              <a:spcAft>
                <a:spcPts val="0"/>
              </a:spcAft>
              <a:buClr>
                <a:srgbClr val="000000"/>
              </a:buClr>
              <a:buSzPct val="45833"/>
              <a:buFont typeface="Arial"/>
              <a:buNone/>
            </a:pPr>
            <a:r>
              <a:rPr lang="en" sz="2400">
                <a:solidFill>
                  <a:srgbClr val="FFFFFF"/>
                </a:solidFill>
                <a:latin typeface="Raleway"/>
                <a:ea typeface="Raleway"/>
                <a:cs typeface="Raleway"/>
                <a:sym typeface="Raleway"/>
              </a:rPr>
              <a:t>Building/Visualizing NNs</a:t>
            </a:r>
          </a:p>
        </p:txBody>
      </p:sp>
      <p:sp>
        <p:nvSpPr>
          <p:cNvPr id="173" name="Shape 173"/>
          <p:cNvSpPr/>
          <p:nvPr/>
        </p:nvSpPr>
        <p:spPr>
          <a:xfrm>
            <a:off x="4694880" y="3760650"/>
            <a:ext cx="4361099" cy="704400"/>
          </a:xfrm>
          <a:prstGeom prst="rect">
            <a:avLst/>
          </a:prstGeom>
          <a:solidFill>
            <a:srgbClr val="1677C0">
              <a:alpha val="62690"/>
            </a:srgbClr>
          </a:solidFill>
          <a:ln>
            <a:noFill/>
          </a:ln>
        </p:spPr>
        <p:txBody>
          <a:bodyPr lIns="91425" tIns="91425" rIns="91425" bIns="91425" anchor="ctr" anchorCtr="0">
            <a:noAutofit/>
          </a:bodyPr>
          <a:lstStyle/>
          <a:p>
            <a:pPr marL="0" marR="0" lvl="0" indent="-69850" algn="l" rtl="0">
              <a:lnSpc>
                <a:spcPct val="100000"/>
              </a:lnSpc>
              <a:spcBef>
                <a:spcPts val="0"/>
              </a:spcBef>
              <a:spcAft>
                <a:spcPts val="0"/>
              </a:spcAft>
              <a:buClr>
                <a:srgbClr val="000000"/>
              </a:buClr>
              <a:buSzPct val="45833"/>
              <a:buFont typeface="Arial"/>
              <a:buNone/>
            </a:pPr>
            <a:r>
              <a:rPr lang="en" sz="2400">
                <a:solidFill>
                  <a:srgbClr val="FFFFFF"/>
                </a:solidFill>
                <a:latin typeface="Raleway"/>
                <a:ea typeface="Raleway"/>
                <a:cs typeface="Raleway"/>
                <a:sym typeface="Raleway"/>
              </a:rPr>
              <a:t>TensorBoard Visualization</a:t>
            </a:r>
          </a:p>
        </p:txBody>
      </p:sp>
      <p:sp>
        <p:nvSpPr>
          <p:cNvPr id="174" name="Shape 174"/>
          <p:cNvSpPr/>
          <p:nvPr/>
        </p:nvSpPr>
        <p:spPr>
          <a:xfrm>
            <a:off x="3796275" y="926200"/>
            <a:ext cx="759900" cy="704400"/>
          </a:xfrm>
          <a:prstGeom prst="rect">
            <a:avLst/>
          </a:prstGeom>
          <a:solidFill>
            <a:srgbClr val="1677C0">
              <a:alpha val="62690"/>
            </a:srgbClr>
          </a:solidFill>
          <a:ln>
            <a:noFill/>
          </a:ln>
        </p:spPr>
        <p:txBody>
          <a:bodyPr lIns="91425" tIns="91425" rIns="91425" bIns="91425" anchor="ctr" anchorCtr="0">
            <a:noAutofit/>
          </a:bodyPr>
          <a:lstStyle/>
          <a:p>
            <a:pPr lvl="0" algn="ctr" rtl="0">
              <a:spcBef>
                <a:spcPts val="0"/>
              </a:spcBef>
              <a:buNone/>
            </a:pPr>
            <a:r>
              <a:rPr lang="en" sz="3600">
                <a:solidFill>
                  <a:srgbClr val="FFFFFF"/>
                </a:solidFill>
                <a:latin typeface="Raleway"/>
                <a:ea typeface="Raleway"/>
                <a:cs typeface="Raleway"/>
                <a:sym typeface="Raleway"/>
              </a:rPr>
              <a:t>1</a:t>
            </a:r>
          </a:p>
        </p:txBody>
      </p:sp>
      <p:sp>
        <p:nvSpPr>
          <p:cNvPr id="175" name="Shape 175"/>
          <p:cNvSpPr/>
          <p:nvPr/>
        </p:nvSpPr>
        <p:spPr>
          <a:xfrm>
            <a:off x="3796275" y="1871025"/>
            <a:ext cx="759900" cy="704400"/>
          </a:xfrm>
          <a:prstGeom prst="rect">
            <a:avLst/>
          </a:prstGeom>
          <a:solidFill>
            <a:srgbClr val="1677C0">
              <a:alpha val="62690"/>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Raleway"/>
                <a:ea typeface="Raleway"/>
                <a:cs typeface="Raleway"/>
                <a:sym typeface="Raleway"/>
              </a:rPr>
              <a:t>2</a:t>
            </a:r>
          </a:p>
        </p:txBody>
      </p:sp>
      <p:sp>
        <p:nvSpPr>
          <p:cNvPr id="176" name="Shape 176"/>
          <p:cNvSpPr/>
          <p:nvPr/>
        </p:nvSpPr>
        <p:spPr>
          <a:xfrm>
            <a:off x="3796275" y="2815850"/>
            <a:ext cx="759900" cy="704400"/>
          </a:xfrm>
          <a:prstGeom prst="rect">
            <a:avLst/>
          </a:prstGeom>
          <a:solidFill>
            <a:srgbClr val="1677C0">
              <a:alpha val="62690"/>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Raleway"/>
                <a:ea typeface="Raleway"/>
                <a:cs typeface="Raleway"/>
                <a:sym typeface="Raleway"/>
              </a:rPr>
              <a:t>3</a:t>
            </a:r>
          </a:p>
        </p:txBody>
      </p:sp>
      <p:sp>
        <p:nvSpPr>
          <p:cNvPr id="177" name="Shape 177"/>
          <p:cNvSpPr/>
          <p:nvPr/>
        </p:nvSpPr>
        <p:spPr>
          <a:xfrm>
            <a:off x="3796275" y="3760675"/>
            <a:ext cx="759900" cy="704400"/>
          </a:xfrm>
          <a:prstGeom prst="rect">
            <a:avLst/>
          </a:prstGeom>
          <a:solidFill>
            <a:srgbClr val="1677C0">
              <a:alpha val="62690"/>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Raleway"/>
                <a:ea typeface="Raleway"/>
                <a:cs typeface="Raleway"/>
                <a:sym typeface="Raleway"/>
              </a:rPr>
              <a:t>4</a:t>
            </a:r>
          </a:p>
        </p:txBody>
      </p:sp>
      <p:pic>
        <p:nvPicPr>
          <p:cNvPr id="178" name="Shape 178"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Shape 893"/>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Seq2Seq VAE</a:t>
            </a:r>
          </a:p>
        </p:txBody>
      </p:sp>
      <p:pic>
        <p:nvPicPr>
          <p:cNvPr id="894" name="Shape 894"/>
          <p:cNvPicPr preferRelativeResize="0"/>
          <p:nvPr/>
        </p:nvPicPr>
        <p:blipFill rotWithShape="1">
          <a:blip r:embed="rId3">
            <a:alphaModFix/>
          </a:blip>
          <a:srcRect l="39154" r="22112"/>
          <a:stretch/>
        </p:blipFill>
        <p:spPr>
          <a:xfrm>
            <a:off x="4734369" y="2270737"/>
            <a:ext cx="3364626" cy="1918100"/>
          </a:xfrm>
          <a:prstGeom prst="rect">
            <a:avLst/>
          </a:prstGeom>
          <a:noFill/>
          <a:ln>
            <a:noFill/>
          </a:ln>
        </p:spPr>
      </p:pic>
      <p:pic>
        <p:nvPicPr>
          <p:cNvPr id="895" name="Shape 895"/>
          <p:cNvPicPr preferRelativeResize="0"/>
          <p:nvPr/>
        </p:nvPicPr>
        <p:blipFill rotWithShape="1">
          <a:blip r:embed="rId3">
            <a:alphaModFix/>
          </a:blip>
          <a:srcRect l="90943"/>
          <a:stretch/>
        </p:blipFill>
        <p:spPr>
          <a:xfrm>
            <a:off x="8098986" y="2270737"/>
            <a:ext cx="786748" cy="1918100"/>
          </a:xfrm>
          <a:prstGeom prst="rect">
            <a:avLst/>
          </a:prstGeom>
          <a:noFill/>
          <a:ln>
            <a:noFill/>
          </a:ln>
        </p:spPr>
      </p:pic>
      <p:sp>
        <p:nvSpPr>
          <p:cNvPr id="896" name="Shape 896"/>
          <p:cNvSpPr/>
          <p:nvPr/>
        </p:nvSpPr>
        <p:spPr>
          <a:xfrm>
            <a:off x="4974662" y="2300587"/>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97" name="Shape 897"/>
          <p:cNvPicPr preferRelativeResize="0"/>
          <p:nvPr/>
        </p:nvPicPr>
        <p:blipFill rotWithShape="1">
          <a:blip r:embed="rId3">
            <a:alphaModFix/>
          </a:blip>
          <a:srcRect t="86317" r="64041"/>
          <a:stretch/>
        </p:blipFill>
        <p:spPr>
          <a:xfrm>
            <a:off x="4667987" y="2285762"/>
            <a:ext cx="3123549" cy="262450"/>
          </a:xfrm>
          <a:prstGeom prst="rect">
            <a:avLst/>
          </a:prstGeom>
          <a:noFill/>
          <a:ln>
            <a:noFill/>
          </a:ln>
        </p:spPr>
      </p:pic>
      <p:sp>
        <p:nvSpPr>
          <p:cNvPr id="898" name="Shape 898"/>
          <p:cNvSpPr/>
          <p:nvPr/>
        </p:nvSpPr>
        <p:spPr>
          <a:xfrm>
            <a:off x="5750262" y="3956037"/>
            <a:ext cx="3323700" cy="2328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99" name="Shape 899"/>
          <p:cNvPicPr preferRelativeResize="0"/>
          <p:nvPr/>
        </p:nvPicPr>
        <p:blipFill rotWithShape="1">
          <a:blip r:embed="rId3">
            <a:alphaModFix/>
          </a:blip>
          <a:srcRect t="86317" r="64041"/>
          <a:stretch/>
        </p:blipFill>
        <p:spPr>
          <a:xfrm>
            <a:off x="5850337" y="3941212"/>
            <a:ext cx="3123549" cy="262450"/>
          </a:xfrm>
          <a:prstGeom prst="rect">
            <a:avLst/>
          </a:prstGeom>
          <a:noFill/>
          <a:ln>
            <a:noFill/>
          </a:ln>
        </p:spPr>
      </p:pic>
      <p:pic>
        <p:nvPicPr>
          <p:cNvPr id="900" name="Shape 900"/>
          <p:cNvPicPr preferRelativeResize="0"/>
          <p:nvPr/>
        </p:nvPicPr>
        <p:blipFill rotWithShape="1">
          <a:blip r:embed="rId3">
            <a:alphaModFix/>
          </a:blip>
          <a:srcRect r="65086"/>
          <a:stretch/>
        </p:blipFill>
        <p:spPr>
          <a:xfrm>
            <a:off x="355431" y="2270750"/>
            <a:ext cx="3032825" cy="1918100"/>
          </a:xfrm>
          <a:prstGeom prst="rect">
            <a:avLst/>
          </a:prstGeom>
          <a:noFill/>
          <a:ln>
            <a:noFill/>
          </a:ln>
        </p:spPr>
      </p:pic>
      <p:pic>
        <p:nvPicPr>
          <p:cNvPr id="901" name="Shape 901"/>
          <p:cNvPicPr preferRelativeResize="0"/>
          <p:nvPr/>
        </p:nvPicPr>
        <p:blipFill>
          <a:blip r:embed="rId4">
            <a:alphaModFix/>
          </a:blip>
          <a:stretch>
            <a:fillRect/>
          </a:stretch>
        </p:blipFill>
        <p:spPr>
          <a:xfrm>
            <a:off x="3388249" y="2942662"/>
            <a:ext cx="1346124" cy="574275"/>
          </a:xfrm>
          <a:prstGeom prst="rect">
            <a:avLst/>
          </a:prstGeom>
          <a:noFill/>
          <a:ln>
            <a:noFill/>
          </a:ln>
        </p:spPr>
      </p:pic>
      <p:sp>
        <p:nvSpPr>
          <p:cNvPr id="902" name="Shape 902"/>
          <p:cNvSpPr txBox="1">
            <a:spLocks noGrp="1"/>
          </p:cNvSpPr>
          <p:nvPr>
            <p:ph type="body" idx="1"/>
          </p:nvPr>
        </p:nvSpPr>
        <p:spPr>
          <a:xfrm>
            <a:off x="457200" y="971550"/>
            <a:ext cx="4135800" cy="3623100"/>
          </a:xfrm>
          <a:prstGeom prst="rect">
            <a:avLst/>
          </a:prstGeom>
        </p:spPr>
        <p:txBody>
          <a:bodyPr lIns="91425" tIns="91425" rIns="91425" bIns="91425" anchor="t" anchorCtr="0">
            <a:noAutofit/>
          </a:bodyPr>
          <a:lstStyle/>
          <a:p>
            <a:pPr marL="457200" lvl="0" indent="-228600" rtl="0">
              <a:spcBef>
                <a:spcPts val="0"/>
              </a:spcBef>
            </a:pPr>
            <a:r>
              <a:rPr lang="en"/>
              <a:t>Formulate loss penalty to constrain mean and std to be unit gaussian</a:t>
            </a:r>
          </a:p>
        </p:txBody>
      </p:sp>
      <p:pic>
        <p:nvPicPr>
          <p:cNvPr id="903" name="Shape 903" descr="BlueGold_outline_large_transparent.png"/>
          <p:cNvPicPr preferRelativeResize="0"/>
          <p:nvPr/>
        </p:nvPicPr>
        <p:blipFill>
          <a:blip r:embed="rId5">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a:spcBef>
                <a:spcPts val="0"/>
              </a:spcBef>
              <a:buNone/>
            </a:pPr>
            <a:endParaRPr/>
          </a:p>
        </p:txBody>
      </p:sp>
      <p:sp>
        <p:nvSpPr>
          <p:cNvPr id="909" name="Shape 909"/>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a:spcBef>
                <a:spcPts val="0"/>
              </a:spcBef>
              <a:buNone/>
            </a:pPr>
            <a:r>
              <a:rPr lang="en"/>
              <a:t>Demo: VAE</a:t>
            </a:r>
          </a:p>
        </p:txBody>
      </p:sp>
      <p:pic>
        <p:nvPicPr>
          <p:cNvPr id="910" name="Shape 910"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Shape 915"/>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marL="457200" lvl="0" indent="-228600" rtl="0">
              <a:spcBef>
                <a:spcPts val="0"/>
              </a:spcBef>
              <a:buClr>
                <a:srgbClr val="B7B7B7"/>
              </a:buClr>
              <a:buFont typeface="Roboto"/>
            </a:pPr>
            <a:r>
              <a:rPr lang="en">
                <a:solidFill>
                  <a:srgbClr val="B7B7B7"/>
                </a:solidFill>
                <a:latin typeface="Roboto"/>
                <a:ea typeface="Roboto"/>
                <a:cs typeface="Roboto"/>
                <a:sym typeface="Roboto"/>
              </a:rPr>
              <a:t>tf.gather_nd</a:t>
            </a:r>
          </a:p>
          <a:p>
            <a:pPr marL="457200" lvl="0" indent="-228600" rtl="0">
              <a:spcBef>
                <a:spcPts val="0"/>
              </a:spcBef>
              <a:buClr>
                <a:srgbClr val="B7B7B7"/>
              </a:buClr>
              <a:buFont typeface="Roboto"/>
            </a:pPr>
            <a:r>
              <a:rPr lang="en">
                <a:solidFill>
                  <a:srgbClr val="B7B7B7"/>
                </a:solidFill>
                <a:latin typeface="Roboto"/>
                <a:ea typeface="Roboto"/>
                <a:cs typeface="Roboto"/>
                <a:sym typeface="Roboto"/>
              </a:rPr>
              <a:t>tf.scatter_nd </a:t>
            </a:r>
          </a:p>
        </p:txBody>
      </p:sp>
      <p:sp>
        <p:nvSpPr>
          <p:cNvPr id="916" name="Shape 916"/>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Tensorflow Indexing</a:t>
            </a:r>
          </a:p>
        </p:txBody>
      </p:sp>
      <p:pic>
        <p:nvPicPr>
          <p:cNvPr id="917" name="Shape 917"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pic>
        <p:nvPicPr>
          <p:cNvPr id="918" name="Shape 918"/>
          <p:cNvPicPr preferRelativeResize="0"/>
          <p:nvPr/>
        </p:nvPicPr>
        <p:blipFill>
          <a:blip r:embed="rId4">
            <a:alphaModFix/>
          </a:blip>
          <a:stretch>
            <a:fillRect/>
          </a:stretch>
        </p:blipFill>
        <p:spPr>
          <a:xfrm>
            <a:off x="1517200" y="2325999"/>
            <a:ext cx="6284800" cy="24196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body" idx="1"/>
          </p:nvPr>
        </p:nvSpPr>
        <p:spPr>
          <a:xfrm>
            <a:off x="457200" y="971550"/>
            <a:ext cx="8229600" cy="3623100"/>
          </a:xfrm>
          <a:prstGeom prst="rect">
            <a:avLst/>
          </a:prstGeom>
        </p:spPr>
        <p:txBody>
          <a:bodyPr lIns="91425" tIns="91425" rIns="91425" bIns="91425" anchor="t" anchorCtr="0">
            <a:noAutofit/>
          </a:bodyPr>
          <a:lstStyle/>
          <a:p>
            <a:pPr lvl="0" rtl="0">
              <a:spcBef>
                <a:spcPts val="0"/>
              </a:spcBef>
              <a:buNone/>
            </a:pPr>
            <a:endParaRPr/>
          </a:p>
        </p:txBody>
      </p:sp>
      <p:sp>
        <p:nvSpPr>
          <p:cNvPr id="924" name="Shape 924"/>
          <p:cNvSpPr txBox="1">
            <a:spLocks noGrp="1"/>
          </p:cNvSpPr>
          <p:nvPr>
            <p:ph type="title"/>
          </p:nvPr>
        </p:nvSpPr>
        <p:spPr>
          <a:xfrm>
            <a:off x="457200" y="133348"/>
            <a:ext cx="8229600" cy="609600"/>
          </a:xfrm>
          <a:prstGeom prst="rect">
            <a:avLst/>
          </a:prstGeom>
        </p:spPr>
        <p:txBody>
          <a:bodyPr lIns="91425" tIns="91425" rIns="91425" bIns="91425" anchor="ctr" anchorCtr="0">
            <a:noAutofit/>
          </a:bodyPr>
          <a:lstStyle/>
          <a:p>
            <a:pPr lvl="0" rtl="0">
              <a:spcBef>
                <a:spcPts val="0"/>
              </a:spcBef>
              <a:buNone/>
            </a:pPr>
            <a:r>
              <a:rPr lang="en"/>
              <a:t>Demo: VAE</a:t>
            </a:r>
          </a:p>
        </p:txBody>
      </p:sp>
      <p:pic>
        <p:nvPicPr>
          <p:cNvPr id="925" name="Shape 925"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title"/>
          </p:nvPr>
        </p:nvSpPr>
        <p:spPr>
          <a:xfrm>
            <a:off x="685800" y="2531225"/>
            <a:ext cx="7772400" cy="656400"/>
          </a:xfrm>
          <a:prstGeom prst="rect">
            <a:avLst/>
          </a:prstGeom>
        </p:spPr>
        <p:txBody>
          <a:bodyPr lIns="91425" tIns="91425" rIns="91425" bIns="91425" anchor="t" anchorCtr="0">
            <a:noAutofit/>
          </a:bodyPr>
          <a:lstStyle/>
          <a:p>
            <a:pPr lvl="0" rtl="0">
              <a:spcBef>
                <a:spcPts val="0"/>
              </a:spcBef>
              <a:buNone/>
            </a:pPr>
            <a:r>
              <a:rPr lang="en"/>
              <a:t>Deploying TF Models in your app</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Demo: Flask Prototyping</a:t>
            </a:r>
          </a:p>
        </p:txBody>
      </p:sp>
      <p:pic>
        <p:nvPicPr>
          <p:cNvPr id="936" name="Shape 936"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Variable Sharing+Transfer</a:t>
            </a:r>
          </a:p>
        </p:txBody>
      </p:sp>
      <p:pic>
        <p:nvPicPr>
          <p:cNvPr id="942" name="Shape 942"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943" name="Shape 943"/>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400">
                <a:solidFill>
                  <a:srgbClr val="595959"/>
                </a:solidFill>
                <a:latin typeface="Calibri"/>
                <a:ea typeface="Calibri"/>
                <a:cs typeface="Calibri"/>
                <a:sym typeface="Calibri"/>
              </a:rPr>
              <a:t>Transfer Learning requires use of already trained graph</a:t>
            </a:r>
          </a:p>
          <a:p>
            <a:pPr marL="457200" lvl="0" indent="-228600" rtl="0">
              <a:spcBef>
                <a:spcPts val="480"/>
              </a:spcBef>
              <a:buClr>
                <a:srgbClr val="595959"/>
              </a:buClr>
              <a:buChar char="●"/>
            </a:pPr>
            <a:r>
              <a:rPr lang="en" sz="2400">
                <a:solidFill>
                  <a:srgbClr val="595959"/>
                </a:solidFill>
                <a:latin typeface="Calibri"/>
                <a:ea typeface="Calibri"/>
                <a:cs typeface="Calibri"/>
                <a:sym typeface="Calibri"/>
              </a:rPr>
              <a:t>We can restore variables</a:t>
            </a:r>
          </a:p>
          <a:p>
            <a:pPr marL="914400" lvl="1" indent="-228600" rtl="0">
              <a:spcBef>
                <a:spcPts val="480"/>
              </a:spcBef>
              <a:buClr>
                <a:srgbClr val="595959"/>
              </a:buClr>
              <a:buChar char="○"/>
            </a:pPr>
            <a:r>
              <a:rPr lang="en" sz="2400">
                <a:solidFill>
                  <a:srgbClr val="595959"/>
                </a:solidFill>
                <a:latin typeface="Calibri"/>
                <a:ea typeface="Calibri"/>
                <a:cs typeface="Calibri"/>
                <a:sym typeface="Calibri"/>
              </a:rPr>
              <a:t>Requires us to code graph</a:t>
            </a:r>
          </a:p>
          <a:p>
            <a:pPr marL="457200" lvl="0" indent="-228600" rtl="0">
              <a:spcBef>
                <a:spcPts val="480"/>
              </a:spcBef>
              <a:buClr>
                <a:srgbClr val="595959"/>
              </a:buClr>
              <a:buChar char="●"/>
            </a:pPr>
            <a:r>
              <a:rPr lang="en" sz="2400">
                <a:solidFill>
                  <a:srgbClr val="595959"/>
                </a:solidFill>
                <a:latin typeface="Calibri"/>
                <a:ea typeface="Calibri"/>
                <a:cs typeface="Calibri"/>
                <a:sym typeface="Calibri"/>
              </a:rPr>
              <a:t>Import input and output nodes to transfered graph</a:t>
            </a:r>
          </a:p>
          <a:p>
            <a:pPr marL="914400" lvl="1" indent="-228600" rtl="0">
              <a:spcBef>
                <a:spcPts val="480"/>
              </a:spcBef>
              <a:buClr>
                <a:srgbClr val="B7B7B7"/>
              </a:buClr>
              <a:buFont typeface="Roboto"/>
              <a:buChar char="○"/>
            </a:pPr>
            <a:r>
              <a:rPr lang="en" sz="2400">
                <a:solidFill>
                  <a:srgbClr val="B7B7B7"/>
                </a:solidFill>
                <a:latin typeface="Roboto"/>
                <a:ea typeface="Roboto"/>
                <a:cs typeface="Roboto"/>
                <a:sym typeface="Roboto"/>
              </a:rPr>
              <a:t>tf.import_graph_def</a:t>
            </a:r>
          </a:p>
          <a:p>
            <a:pPr lvl="0" rtl="0">
              <a:spcBef>
                <a:spcPts val="480"/>
              </a:spcBef>
              <a:buNone/>
            </a:pPr>
            <a:endParaRPr sz="2400">
              <a:solidFill>
                <a:srgbClr val="595959"/>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Shape 948"/>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Demo: Flask Prototyping</a:t>
            </a:r>
          </a:p>
        </p:txBody>
      </p:sp>
      <p:pic>
        <p:nvPicPr>
          <p:cNvPr id="949" name="Shape 949"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950" name="Shape 950"/>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400">
                <a:solidFill>
                  <a:srgbClr val="595959"/>
                </a:solidFill>
                <a:latin typeface="Calibri"/>
                <a:ea typeface="Calibri"/>
                <a:cs typeface="Calibri"/>
                <a:sym typeface="Calibri"/>
              </a:rPr>
              <a:t>Flask pros: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Easy to integrate with workflow.</a:t>
            </a:r>
          </a:p>
          <a:p>
            <a:pPr marL="1371600" lvl="2" indent="-228600" rtl="0">
              <a:spcBef>
                <a:spcPts val="480"/>
              </a:spcBef>
              <a:buClr>
                <a:srgbClr val="595959"/>
              </a:buClr>
              <a:buChar char="■"/>
            </a:pPr>
            <a:r>
              <a:rPr lang="en" sz="2000">
                <a:solidFill>
                  <a:srgbClr val="595959"/>
                </a:solidFill>
                <a:latin typeface="Calibri"/>
                <a:ea typeface="Calibri"/>
                <a:cs typeface="Calibri"/>
                <a:sym typeface="Calibri"/>
              </a:rPr>
              <a:t>lightweight </a:t>
            </a:r>
          </a:p>
          <a:p>
            <a:pPr marL="1371600" lvl="2" indent="-228600" rtl="0">
              <a:spcBef>
                <a:spcPts val="480"/>
              </a:spcBef>
              <a:buClr>
                <a:srgbClr val="595959"/>
              </a:buClr>
              <a:buChar char="■"/>
            </a:pPr>
            <a:r>
              <a:rPr lang="en" sz="2000">
                <a:solidFill>
                  <a:srgbClr val="595959"/>
                </a:solidFill>
                <a:latin typeface="Calibri"/>
                <a:ea typeface="Calibri"/>
                <a:cs typeface="Calibri"/>
                <a:sym typeface="Calibri"/>
              </a:rPr>
              <a:t>Docker containers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Rapid prototyping</a:t>
            </a:r>
          </a:p>
          <a:p>
            <a:pPr marL="457200" lvl="0" indent="-228600" rtl="0">
              <a:spcBef>
                <a:spcPts val="480"/>
              </a:spcBef>
              <a:buClr>
                <a:srgbClr val="595959"/>
              </a:buClr>
              <a:buChar char="●"/>
            </a:pPr>
            <a:r>
              <a:rPr lang="en" sz="2400">
                <a:solidFill>
                  <a:srgbClr val="595959"/>
                </a:solidFill>
                <a:latin typeface="Calibri"/>
                <a:ea typeface="Calibri"/>
                <a:cs typeface="Calibri"/>
                <a:sym typeface="Calibri"/>
              </a:rPr>
              <a:t>Flask drawbacks:</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Rigid</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Slow </a:t>
            </a:r>
          </a:p>
          <a:p>
            <a:pPr marL="914400" lvl="1" indent="-228600" rtl="0">
              <a:spcBef>
                <a:spcPts val="400"/>
              </a:spcBef>
              <a:buClr>
                <a:srgbClr val="595959"/>
              </a:buClr>
              <a:buChar char="○"/>
            </a:pPr>
            <a:r>
              <a:rPr lang="en" sz="2000">
                <a:solidFill>
                  <a:srgbClr val="595959"/>
                </a:solidFill>
                <a:latin typeface="Calibri"/>
                <a:ea typeface="Calibri"/>
                <a:cs typeface="Calibri"/>
                <a:sym typeface="Calibri"/>
              </a:rPr>
              <a:t>Does not leverage TF’s flexibility</a:t>
            </a:r>
          </a:p>
          <a:p>
            <a:pPr marL="1371600" lvl="2" indent="-228600" rtl="0">
              <a:spcBef>
                <a:spcPts val="400"/>
              </a:spcBef>
              <a:buClr>
                <a:srgbClr val="595959"/>
              </a:buClr>
              <a:buChar char="■"/>
            </a:pPr>
            <a:r>
              <a:rPr lang="en" sz="2000">
                <a:solidFill>
                  <a:srgbClr val="595959"/>
                </a:solidFill>
                <a:latin typeface="Calibri"/>
                <a:ea typeface="Calibri"/>
                <a:cs typeface="Calibri"/>
                <a:sym typeface="Calibri"/>
              </a:rPr>
              <a:t>TF designed to run anywhere and any platform </a:t>
            </a: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Shape 955"/>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Running a TF model</a:t>
            </a:r>
          </a:p>
        </p:txBody>
      </p:sp>
      <p:pic>
        <p:nvPicPr>
          <p:cNvPr id="956" name="Shape 956"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957" name="Shape 957"/>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400">
                <a:solidFill>
                  <a:srgbClr val="595959"/>
                </a:solidFill>
                <a:latin typeface="Calibri"/>
                <a:ea typeface="Calibri"/>
                <a:cs typeface="Calibri"/>
                <a:sym typeface="Calibri"/>
              </a:rPr>
              <a:t>Building TF model (with or w/o bazel)</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Running C++ server</a:t>
            </a:r>
          </a:p>
          <a:p>
            <a:pPr marL="457200" lvl="0" indent="-228600" rtl="0">
              <a:spcBef>
                <a:spcPts val="480"/>
              </a:spcBef>
              <a:buClr>
                <a:srgbClr val="595959"/>
              </a:buClr>
              <a:buChar char="●"/>
            </a:pPr>
            <a:r>
              <a:rPr lang="en" sz="2000">
                <a:solidFill>
                  <a:srgbClr val="595959"/>
                </a:solidFill>
                <a:latin typeface="Calibri"/>
                <a:ea typeface="Calibri"/>
                <a:cs typeface="Calibri"/>
                <a:sym typeface="Calibri"/>
              </a:rPr>
              <a:t>TF datastreaming (FIFOQueue’s)</a:t>
            </a:r>
          </a:p>
          <a:p>
            <a:pPr marL="914400" marR="0" lvl="1" indent="-317500" algn="l" rtl="0">
              <a:lnSpc>
                <a:spcPct val="100000"/>
              </a:lnSpc>
              <a:spcBef>
                <a:spcPts val="480"/>
              </a:spcBef>
              <a:spcAft>
                <a:spcPts val="0"/>
              </a:spcAft>
              <a:buClr>
                <a:srgbClr val="595959"/>
              </a:buClr>
              <a:buSzPct val="70000"/>
              <a:buFont typeface="Arial"/>
              <a:buChar char="○"/>
            </a:pPr>
            <a:r>
              <a:rPr lang="en" sz="2000">
                <a:solidFill>
                  <a:srgbClr val="595959"/>
                </a:solidFill>
                <a:latin typeface="Calibri"/>
                <a:ea typeface="Calibri"/>
                <a:cs typeface="Calibri"/>
                <a:sym typeface="Calibri"/>
              </a:rPr>
              <a:t>Protobuf Serialization</a:t>
            </a: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Shape 962"/>
          <p:cNvSpPr txBox="1">
            <a:spLocks noGrp="1"/>
          </p:cNvSpPr>
          <p:nvPr>
            <p:ph type="title"/>
          </p:nvPr>
        </p:nvSpPr>
        <p:spPr>
          <a:xfrm>
            <a:off x="457200" y="133350"/>
            <a:ext cx="8229600" cy="609600"/>
          </a:xfrm>
          <a:prstGeom prst="rect">
            <a:avLst/>
          </a:prstGeom>
          <a:noFill/>
          <a:ln>
            <a:noFill/>
          </a:ln>
        </p:spPr>
        <p:txBody>
          <a:bodyPr lIns="91425" tIns="45700" rIns="91425" bIns="45700" anchor="ctr" anchorCtr="0">
            <a:noAutofit/>
          </a:bodyPr>
          <a:lstStyle/>
          <a:p>
            <a:pPr marL="0" marR="0" lvl="0" indent="0" algn="l" rtl="0">
              <a:spcBef>
                <a:spcPts val="0"/>
              </a:spcBef>
              <a:buClr>
                <a:srgbClr val="150092"/>
              </a:buClr>
              <a:buSzPct val="25000"/>
              <a:buFont typeface="Arial"/>
              <a:buNone/>
            </a:pPr>
            <a:r>
              <a:rPr lang="en">
                <a:solidFill>
                  <a:srgbClr val="06448F"/>
                </a:solidFill>
                <a:latin typeface="Raleway"/>
                <a:ea typeface="Raleway"/>
                <a:cs typeface="Raleway"/>
                <a:sym typeface="Raleway"/>
              </a:rPr>
              <a:t>Protobuf Serialization</a:t>
            </a:r>
          </a:p>
        </p:txBody>
      </p:sp>
      <p:pic>
        <p:nvPicPr>
          <p:cNvPr id="963" name="Shape 963" descr="BlueGold_outline_large_transparent.png"/>
          <p:cNvPicPr preferRelativeResize="0"/>
          <p:nvPr/>
        </p:nvPicPr>
        <p:blipFill>
          <a:blip r:embed="rId3">
            <a:alphaModFix/>
          </a:blip>
          <a:stretch>
            <a:fillRect/>
          </a:stretch>
        </p:blipFill>
        <p:spPr>
          <a:xfrm>
            <a:off x="8439600" y="4439100"/>
            <a:ext cx="704400" cy="704400"/>
          </a:xfrm>
          <a:prstGeom prst="rect">
            <a:avLst/>
          </a:prstGeom>
          <a:noFill/>
          <a:ln>
            <a:noFill/>
          </a:ln>
        </p:spPr>
      </p:pic>
      <p:sp>
        <p:nvSpPr>
          <p:cNvPr id="964" name="Shape 964"/>
          <p:cNvSpPr txBox="1"/>
          <p:nvPr/>
        </p:nvSpPr>
        <p:spPr>
          <a:xfrm>
            <a:off x="457200" y="971550"/>
            <a:ext cx="8229600" cy="3623100"/>
          </a:xfrm>
          <a:prstGeom prst="rect">
            <a:avLst/>
          </a:prstGeom>
          <a:noFill/>
          <a:ln>
            <a:noFill/>
          </a:ln>
        </p:spPr>
        <p:txBody>
          <a:bodyPr lIns="91425" tIns="91425" rIns="91425" bIns="91425" anchor="t" anchorCtr="0">
            <a:noAutofit/>
          </a:bodyPr>
          <a:lstStyle/>
          <a:p>
            <a:pPr marL="457200" lvl="0" indent="-228600" rtl="0">
              <a:spcBef>
                <a:spcPts val="480"/>
              </a:spcBef>
              <a:buClr>
                <a:srgbClr val="595959"/>
              </a:buClr>
              <a:buChar char="●"/>
            </a:pPr>
            <a:r>
              <a:rPr lang="en" sz="2000">
                <a:solidFill>
                  <a:srgbClr val="595959"/>
                </a:solidFill>
                <a:latin typeface="Calibri"/>
                <a:ea typeface="Calibri"/>
                <a:cs typeface="Calibri"/>
                <a:sym typeface="Calibri"/>
              </a:rPr>
              <a:t>Google’s data serialization format, used in several Autodif library</a:t>
            </a:r>
          </a:p>
          <a:p>
            <a:pPr marL="457200" lvl="0" indent="-228600" rtl="0">
              <a:spcBef>
                <a:spcPts val="480"/>
              </a:spcBef>
              <a:buClr>
                <a:srgbClr val="595959"/>
              </a:buClr>
              <a:buChar char="●"/>
            </a:pPr>
            <a:r>
              <a:rPr lang="en" sz="2000">
                <a:solidFill>
                  <a:srgbClr val="595959"/>
                </a:solidFill>
                <a:latin typeface="Calibri"/>
                <a:ea typeface="Calibri"/>
                <a:cs typeface="Calibri"/>
                <a:sym typeface="Calibri"/>
              </a:rPr>
              <a:t>.pb file</a:t>
            </a:r>
          </a:p>
          <a:p>
            <a:pPr marL="914400" marR="0" lvl="1" indent="-317500" algn="l" rtl="0">
              <a:lnSpc>
                <a:spcPct val="100000"/>
              </a:lnSpc>
              <a:spcBef>
                <a:spcPts val="480"/>
              </a:spcBef>
              <a:spcAft>
                <a:spcPts val="0"/>
              </a:spcAft>
              <a:buClr>
                <a:srgbClr val="595959"/>
              </a:buClr>
              <a:buSzPct val="70000"/>
              <a:buFont typeface="Arial"/>
              <a:buChar char="○"/>
            </a:pPr>
            <a:r>
              <a:rPr lang="en" sz="2000">
                <a:solidFill>
                  <a:srgbClr val="595959"/>
                </a:solidFill>
                <a:latin typeface="Calibri"/>
                <a:ea typeface="Calibri"/>
                <a:cs typeface="Calibri"/>
                <a:sym typeface="Calibri"/>
              </a:rPr>
              <a:t>Define a struct in C-esque format</a:t>
            </a:r>
          </a:p>
          <a:p>
            <a:pPr marL="457200" marR="0" lvl="0" indent="-317500" algn="l" rtl="0">
              <a:lnSpc>
                <a:spcPct val="100000"/>
              </a:lnSpc>
              <a:spcBef>
                <a:spcPts val="480"/>
              </a:spcBef>
              <a:spcAft>
                <a:spcPts val="0"/>
              </a:spcAft>
              <a:buClr>
                <a:srgbClr val="595959"/>
              </a:buClr>
              <a:buSzPct val="70000"/>
              <a:buFont typeface="Arial"/>
              <a:buChar char="●"/>
            </a:pPr>
            <a:r>
              <a:rPr lang="en" sz="2000">
                <a:solidFill>
                  <a:srgbClr val="595959"/>
                </a:solidFill>
                <a:latin typeface="Calibri"/>
                <a:ea typeface="Calibri"/>
                <a:cs typeface="Calibri"/>
                <a:sym typeface="Calibri"/>
              </a:rPr>
              <a:t>Wrap in python or language of your choice</a:t>
            </a:r>
          </a:p>
          <a:p>
            <a:pPr marL="914400" lvl="1" indent="-228600" rtl="0">
              <a:spcBef>
                <a:spcPts val="480"/>
              </a:spcBef>
              <a:buClr>
                <a:srgbClr val="595959"/>
              </a:buClr>
              <a:buChar char="○"/>
            </a:pPr>
            <a:r>
              <a:rPr lang="en" sz="2000">
                <a:solidFill>
                  <a:srgbClr val="595959"/>
                </a:solidFill>
                <a:latin typeface="Calibri"/>
                <a:ea typeface="Calibri"/>
                <a:cs typeface="Calibri"/>
                <a:sym typeface="Calibri"/>
              </a:rPr>
              <a:t>Tensorflow flexibility</a:t>
            </a:r>
          </a:p>
          <a:p>
            <a:pPr marL="457200" lvl="0" indent="-228600" rtl="0">
              <a:spcBef>
                <a:spcPts val="480"/>
              </a:spcBef>
              <a:buClr>
                <a:srgbClr val="595959"/>
              </a:buClr>
              <a:buChar char="●"/>
            </a:pPr>
            <a:r>
              <a:rPr lang="en" sz="2000">
                <a:solidFill>
                  <a:srgbClr val="595959"/>
                </a:solidFill>
                <a:latin typeface="Calibri"/>
                <a:ea typeface="Calibri"/>
                <a:cs typeface="Calibri"/>
                <a:sym typeface="Calibri"/>
              </a:rPr>
              <a:t>TF_Example format</a:t>
            </a:r>
          </a:p>
          <a:p>
            <a:pPr marL="342900" lvl="0" indent="-190500" rtl="0">
              <a:spcBef>
                <a:spcPts val="480"/>
              </a:spcBef>
              <a:buNone/>
            </a:pPr>
            <a:endParaRPr sz="2400">
              <a:solidFill>
                <a:srgbClr val="000000"/>
              </a:solidFill>
              <a:latin typeface="Calibri"/>
              <a:ea typeface="Calibri"/>
              <a:cs typeface="Calibri"/>
              <a:sym typeface="Calibri"/>
            </a:endParaRPr>
          </a:p>
          <a:p>
            <a:pPr marL="342900" lvl="0" indent="-190500" rtl="0">
              <a:spcBef>
                <a:spcPts val="480"/>
              </a:spcBef>
              <a:buNone/>
            </a:pPr>
            <a:endParaRPr sz="24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gmic</Template>
  <TotalTime>2272</TotalTime>
  <Words>2158</Words>
  <Application>Microsoft Office PowerPoint</Application>
  <PresentationFormat>On-screen Show (16:9)</PresentationFormat>
  <Paragraphs>499</Paragraphs>
  <Slides>110</Slides>
  <Notes>104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Roboto</vt:lpstr>
      <vt:lpstr>Raleway</vt:lpstr>
      <vt:lpstr>Arial</vt:lpstr>
      <vt:lpstr>Courier New</vt:lpstr>
      <vt:lpstr>Consolas</vt:lpstr>
      <vt:lpstr>Calibri</vt:lpstr>
      <vt:lpstr>Office Theme</vt:lpstr>
      <vt:lpstr>Introduction to TensorFlow</vt:lpstr>
      <vt:lpstr>Pre-requisites</vt:lpstr>
      <vt:lpstr>Goals</vt:lpstr>
      <vt:lpstr>NN Review - Defining NNs</vt:lpstr>
      <vt:lpstr>Neural Networks Review</vt:lpstr>
      <vt:lpstr>Tensors </vt:lpstr>
      <vt:lpstr>Computation Graph</vt:lpstr>
      <vt:lpstr>NNs+Data</vt:lpstr>
      <vt:lpstr>Agenda</vt:lpstr>
      <vt:lpstr>Neural Network Review</vt:lpstr>
      <vt:lpstr>NN Review - Defining NNs</vt:lpstr>
      <vt:lpstr>NN Review - Defining NNs</vt:lpstr>
      <vt:lpstr>NN Review - Defining NNs</vt:lpstr>
      <vt:lpstr>NN Review - Defining NNs</vt:lpstr>
      <vt:lpstr>NN Review - Defining NNs</vt:lpstr>
      <vt:lpstr>NN Review - A biological Foundation</vt:lpstr>
      <vt:lpstr>NN Review - A biological Foundation</vt:lpstr>
      <vt:lpstr>NN Review - A biological Foundation</vt:lpstr>
      <vt:lpstr>Neural Networks Review</vt:lpstr>
      <vt:lpstr>Convolutional Neural Networks</vt:lpstr>
      <vt:lpstr>MNIST and Fully-connected</vt:lpstr>
      <vt:lpstr>Images and FC Networks</vt:lpstr>
      <vt:lpstr>Spatial information loss</vt:lpstr>
      <vt:lpstr>Convolutional NNs</vt:lpstr>
      <vt:lpstr>Convolution</vt:lpstr>
      <vt:lpstr>Biological Foundations</vt:lpstr>
      <vt:lpstr>Biological Foundations</vt:lpstr>
      <vt:lpstr>Tensorflow Introduction</vt:lpstr>
      <vt:lpstr>Autodiff</vt:lpstr>
      <vt:lpstr>Autodiff</vt:lpstr>
      <vt:lpstr>Autodiff</vt:lpstr>
      <vt:lpstr>Autodiff</vt:lpstr>
      <vt:lpstr>Autodiff - Summary</vt:lpstr>
      <vt:lpstr>PowerPoint Presentation</vt:lpstr>
      <vt:lpstr>Why Learn TensorFlow?</vt:lpstr>
      <vt:lpstr>Tensorflow Basics</vt:lpstr>
      <vt:lpstr>Tensors </vt:lpstr>
      <vt:lpstr>Tensors </vt:lpstr>
      <vt:lpstr>Tensors </vt:lpstr>
      <vt:lpstr>Computation Graph</vt:lpstr>
      <vt:lpstr>Computation Graph</vt:lpstr>
      <vt:lpstr>Computation Graph</vt:lpstr>
      <vt:lpstr>Computation Graph</vt:lpstr>
      <vt:lpstr>Variables</vt:lpstr>
      <vt:lpstr>Operations</vt:lpstr>
      <vt:lpstr>Variables+Ops</vt:lpstr>
      <vt:lpstr>Sessions</vt:lpstr>
      <vt:lpstr>Sessions</vt:lpstr>
      <vt:lpstr>Computational Graph Demo</vt:lpstr>
      <vt:lpstr>Building and Training Neural Networks</vt:lpstr>
      <vt:lpstr>Optimizers</vt:lpstr>
      <vt:lpstr>Optimizers</vt:lpstr>
      <vt:lpstr>Optimizers</vt:lpstr>
      <vt:lpstr>Saving training process</vt:lpstr>
      <vt:lpstr>Optimizers and Gradients</vt:lpstr>
      <vt:lpstr>Optimizers and Gradients</vt:lpstr>
      <vt:lpstr>Cost Functions</vt:lpstr>
      <vt:lpstr>Placeholders</vt:lpstr>
      <vt:lpstr>High Level APIs</vt:lpstr>
      <vt:lpstr>High Level APIs</vt:lpstr>
      <vt:lpstr>High Level APIs</vt:lpstr>
      <vt:lpstr>High Level APIs</vt:lpstr>
      <vt:lpstr>Keras Demo: Building a 2-layer NN</vt:lpstr>
      <vt:lpstr>Demo: Building a 2-layer NN</vt:lpstr>
      <vt:lpstr>Visualizing NNs</vt:lpstr>
      <vt:lpstr>TensorBoard</vt:lpstr>
      <vt:lpstr>TensorBoard</vt:lpstr>
      <vt:lpstr>Demo: Visualizing NNs</vt:lpstr>
      <vt:lpstr>RNNs</vt:lpstr>
      <vt:lpstr>Introducing the RNN/LSTM</vt:lpstr>
      <vt:lpstr>Introducing the RNN/LSTM</vt:lpstr>
      <vt:lpstr>Gradient Explosion</vt:lpstr>
      <vt:lpstr>Gradient Quantization/Clipping</vt:lpstr>
      <vt:lpstr>Embedding Spaces</vt:lpstr>
      <vt:lpstr>Embedding Spaces</vt:lpstr>
      <vt:lpstr>Embedding Spaces</vt:lpstr>
      <vt:lpstr>Embedding Spaces</vt:lpstr>
      <vt:lpstr>LSTMs: Seq2Seq</vt:lpstr>
      <vt:lpstr>LSTMs: Seq2Seq</vt:lpstr>
      <vt:lpstr>Demo: Building a Caption Generator</vt:lpstr>
      <vt:lpstr>Large-Scale TF Variable Sharing</vt:lpstr>
      <vt:lpstr>Variable Sharing w/ Sonnet</vt:lpstr>
      <vt:lpstr>Variable Sharing Use Case</vt:lpstr>
      <vt:lpstr>Demo: Sonnet</vt:lpstr>
      <vt:lpstr>Variational Autoencoders</vt:lpstr>
      <vt:lpstr>Seq2Seq Autoencoder</vt:lpstr>
      <vt:lpstr>Seq2Seq Autoencoder</vt:lpstr>
      <vt:lpstr>Seq2Seq VAE</vt:lpstr>
      <vt:lpstr>Seq2Seq VAE</vt:lpstr>
      <vt:lpstr>Seq2Seq VAE</vt:lpstr>
      <vt:lpstr>Demo: VAE</vt:lpstr>
      <vt:lpstr>Tensorflow Indexing</vt:lpstr>
      <vt:lpstr>Demo: VAE</vt:lpstr>
      <vt:lpstr>Deploying TF Models in your app</vt:lpstr>
      <vt:lpstr>Demo: Flask Prototyping</vt:lpstr>
      <vt:lpstr>Variable Sharing+Transfer</vt:lpstr>
      <vt:lpstr>Demo: Flask Prototyping</vt:lpstr>
      <vt:lpstr>Running a TF model</vt:lpstr>
      <vt:lpstr>Protobuf Serialization</vt:lpstr>
      <vt:lpstr>Model Export Walkthrough</vt:lpstr>
      <vt:lpstr>Scalable Model Training</vt:lpstr>
      <vt:lpstr>Model vs. Data Parallelism</vt:lpstr>
      <vt:lpstr>Model vs. Data Parallelism</vt:lpstr>
      <vt:lpstr>Data Parallelism</vt:lpstr>
      <vt:lpstr>Benefits of Data Parallelism</vt:lpstr>
      <vt:lpstr>Benefits of Data Parallelism</vt:lpstr>
      <vt:lpstr>Multi-GPU walkthrough</vt:lpstr>
      <vt:lpstr>Conclusion</vt:lpstr>
      <vt:lpstr>About me</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TensorFlow</dc:title>
  <cp:lastModifiedBy>Raul Puri</cp:lastModifiedBy>
  <cp:revision>9</cp:revision>
  <dcterms:modified xsi:type="dcterms:W3CDTF">2017-04-28T13:18:33Z</dcterms:modified>
</cp:coreProperties>
</file>